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52"/>
  </p:notesMasterIdLst>
  <p:sldIdLst>
    <p:sldId id="256" r:id="rId2"/>
    <p:sldId id="332" r:id="rId3"/>
    <p:sldId id="257" r:id="rId4"/>
    <p:sldId id="258" r:id="rId5"/>
    <p:sldId id="264" r:id="rId6"/>
    <p:sldId id="302" r:id="rId7"/>
    <p:sldId id="261" r:id="rId8"/>
    <p:sldId id="263" r:id="rId9"/>
    <p:sldId id="265" r:id="rId10"/>
    <p:sldId id="343" r:id="rId11"/>
    <p:sldId id="305" r:id="rId12"/>
    <p:sldId id="342" r:id="rId13"/>
    <p:sldId id="333" r:id="rId14"/>
    <p:sldId id="304" r:id="rId15"/>
    <p:sldId id="335" r:id="rId16"/>
    <p:sldId id="271" r:id="rId17"/>
    <p:sldId id="334" r:id="rId18"/>
    <p:sldId id="306" r:id="rId19"/>
    <p:sldId id="307" r:id="rId20"/>
    <p:sldId id="328" r:id="rId21"/>
    <p:sldId id="329" r:id="rId22"/>
    <p:sldId id="308" r:id="rId23"/>
    <p:sldId id="309" r:id="rId24"/>
    <p:sldId id="310" r:id="rId25"/>
    <p:sldId id="331" r:id="rId26"/>
    <p:sldId id="311" r:id="rId27"/>
    <p:sldId id="312" r:id="rId28"/>
    <p:sldId id="313" r:id="rId29"/>
    <p:sldId id="315" r:id="rId30"/>
    <p:sldId id="316" r:id="rId31"/>
    <p:sldId id="317" r:id="rId32"/>
    <p:sldId id="318" r:id="rId33"/>
    <p:sldId id="319" r:id="rId34"/>
    <p:sldId id="320" r:id="rId35"/>
    <p:sldId id="321" r:id="rId36"/>
    <p:sldId id="322" r:id="rId37"/>
    <p:sldId id="336" r:id="rId38"/>
    <p:sldId id="341" r:id="rId39"/>
    <p:sldId id="337" r:id="rId40"/>
    <p:sldId id="338" r:id="rId41"/>
    <p:sldId id="339" r:id="rId42"/>
    <p:sldId id="340" r:id="rId43"/>
    <p:sldId id="324" r:id="rId44"/>
    <p:sldId id="325" r:id="rId45"/>
    <p:sldId id="326" r:id="rId46"/>
    <p:sldId id="327" r:id="rId47"/>
    <p:sldId id="289" r:id="rId48"/>
    <p:sldId id="294" r:id="rId49"/>
    <p:sldId id="299" r:id="rId50"/>
    <p:sldId id="300" r:id="rId51"/>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3" autoAdjust="0"/>
    <p:restoredTop sz="90929"/>
  </p:normalViewPr>
  <p:slideViewPr>
    <p:cSldViewPr>
      <p:cViewPr>
        <p:scale>
          <a:sx n="100" d="100"/>
          <a:sy n="100" d="100"/>
        </p:scale>
        <p:origin x="-7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0275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02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275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0275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0275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11B8F077-6CAA-9C4F-941B-3927CC13FB45}" type="slidenum">
              <a:rPr lang="en-US" altLang="ja-JP"/>
              <a:pPr/>
              <a:t>‹#›</a:t>
            </a:fld>
            <a:endParaRPr lang="en-US" altLang="ja-JP"/>
          </a:p>
        </p:txBody>
      </p:sp>
    </p:spTree>
    <p:extLst>
      <p:ext uri="{BB962C8B-B14F-4D97-AF65-F5344CB8AC3E}">
        <p14:creationId xmlns:p14="http://schemas.microsoft.com/office/powerpoint/2010/main" val="10710853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kumimoji="1" sz="1200" kern="1200">
        <a:solidFill>
          <a:schemeClr val="tx1"/>
        </a:solidFill>
        <a:latin typeface="Arial" charset="0"/>
        <a:ea typeface="ＭＳ Ｐゴシック" charset="0"/>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EFF10-4EC2-9848-830A-AF31F51C2DA2}" type="slidenum">
              <a:rPr lang="en-US" altLang="ja-JP"/>
              <a:pPr/>
              <a:t>1</a:t>
            </a:fld>
            <a:endParaRPr lang="en-US" altLang="ja-JP"/>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8D3FAC-DADA-456E-943F-7794094F3A04}" type="slidenum">
              <a:rPr kumimoji="1" lang="ja-JP" altLang="en-US" smtClean="0"/>
              <a:pPr/>
              <a:t>17</a:t>
            </a:fld>
            <a:endParaRPr kumimoji="1" lang="ja-JP" altLang="en-US"/>
          </a:p>
        </p:txBody>
      </p:sp>
      <p:sp>
        <p:nvSpPr>
          <p:cNvPr id="5" name="日付プレースホルダ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24514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2AAF8-77CE-E94E-82CC-D94208C4B018}" type="slidenum">
              <a:rPr lang="en-US" altLang="ja-JP"/>
              <a:pPr/>
              <a:t>47</a:t>
            </a:fld>
            <a:endParaRPr lang="en-US" altLang="ja-JP"/>
          </a:p>
        </p:txBody>
      </p:sp>
      <p:sp>
        <p:nvSpPr>
          <p:cNvPr id="23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7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E04C7-BEF2-1D46-88D2-F73A114BA503}" type="slidenum">
              <a:rPr lang="en-US" altLang="ja-JP"/>
              <a:pPr/>
              <a:t>3</a:t>
            </a:fld>
            <a:endParaRPr lang="en-US" altLang="ja-JP"/>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A80FD-B751-1B47-99ED-E15301F7BB06}" type="slidenum">
              <a:rPr lang="en-US" altLang="ja-JP"/>
              <a:pPr/>
              <a:t>4</a:t>
            </a:fld>
            <a:endParaRPr lang="en-US" altLang="ja-JP"/>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B05D1-6E76-4F46-AFCF-F7D2E6A61FF3}" type="slidenum">
              <a:rPr lang="en-US" altLang="ja-JP"/>
              <a:pPr/>
              <a:t>5</a:t>
            </a:fld>
            <a:endParaRPr lang="en-US" altLang="ja-JP"/>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C9CCC-72D9-464C-9E62-C4E383F69091}" type="slidenum">
              <a:rPr lang="en-US" altLang="ja-JP"/>
              <a:pPr/>
              <a:t>6</a:t>
            </a:fld>
            <a:endParaRPr lang="en-US" altLang="ja-JP"/>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A8444-3A29-1547-97FE-964FD72B53C2}" type="slidenum">
              <a:rPr lang="en-US" altLang="ja-JP"/>
              <a:pPr/>
              <a:t>7</a:t>
            </a:fld>
            <a:endParaRPr lang="en-US" altLang="ja-JP"/>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497CD-A94F-C74E-960A-2F1FC1C50EA4}" type="slidenum">
              <a:rPr lang="en-US" altLang="ja-JP"/>
              <a:pPr/>
              <a:t>8</a:t>
            </a:fld>
            <a:endParaRPr lang="en-US" altLang="ja-JP"/>
          </a:p>
        </p:txBody>
      </p:sp>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19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909D9-4D83-A34A-B060-40FBB7315C12}" type="slidenum">
              <a:rPr lang="en-US" altLang="ja-JP"/>
              <a:pPr/>
              <a:t>9</a:t>
            </a:fld>
            <a:endParaRPr lang="en-US" altLang="ja-JP"/>
          </a:p>
        </p:txBody>
      </p:sp>
      <p:sp>
        <p:nvSpPr>
          <p:cNvPr id="21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C9923-DC26-E94E-AEA9-8E255631DEE0}" type="slidenum">
              <a:rPr lang="en-US" altLang="ja-JP"/>
              <a:pPr/>
              <a:t>16</a:t>
            </a:fld>
            <a:endParaRPr lang="en-US" altLang="ja-JP"/>
          </a:p>
        </p:txBody>
      </p:sp>
      <p:sp>
        <p:nvSpPr>
          <p:cNvPr id="21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9139"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8963" name="Rectangle 3"/>
          <p:cNvSpPr>
            <a:spLocks noGrp="1" noChangeArrowheads="1"/>
          </p:cNvSpPr>
          <p:nvPr>
            <p:ph type="ctrTitle"/>
          </p:nvPr>
        </p:nvSpPr>
        <p:spPr>
          <a:xfrm>
            <a:off x="685800" y="2286000"/>
            <a:ext cx="7772400" cy="1143000"/>
          </a:xfrm>
        </p:spPr>
        <p:txBody>
          <a:bodyPr/>
          <a:lstStyle>
            <a:lvl1pPr>
              <a:defRPr/>
            </a:lvl1pPr>
          </a:lstStyle>
          <a:p>
            <a:pPr lvl="0"/>
            <a:r>
              <a:rPr lang="ja-JP" altLang="en-US" noProof="0" smtClean="0"/>
              <a:t>マスタ</a:t>
            </a:r>
            <a:r>
              <a:rPr lang="en-US" altLang="ja-JP" noProof="0" smtClean="0"/>
              <a:t> </a:t>
            </a:r>
            <a:r>
              <a:rPr lang="ja-JP" altLang="en-US" noProof="0" smtClean="0"/>
              <a:t>タイトルの書式設定</a:t>
            </a:r>
          </a:p>
        </p:txBody>
      </p:sp>
      <p:sp>
        <p:nvSpPr>
          <p:cNvPr id="1689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168965" name="Rectangle 5"/>
          <p:cNvSpPr>
            <a:spLocks noGrp="1" noChangeArrowheads="1"/>
          </p:cNvSpPr>
          <p:nvPr>
            <p:ph type="dt" sz="half" idx="2"/>
          </p:nvPr>
        </p:nvSpPr>
        <p:spPr/>
        <p:txBody>
          <a:bodyPr/>
          <a:lstStyle>
            <a:lvl1pPr>
              <a:defRPr/>
            </a:lvl1pPr>
          </a:lstStyle>
          <a:p>
            <a:endParaRPr lang="en-US" altLang="ja-JP"/>
          </a:p>
        </p:txBody>
      </p:sp>
      <p:sp>
        <p:nvSpPr>
          <p:cNvPr id="168966" name="Rectangle 6"/>
          <p:cNvSpPr>
            <a:spLocks noGrp="1" noChangeArrowheads="1"/>
          </p:cNvSpPr>
          <p:nvPr>
            <p:ph type="ftr" sz="quarter" idx="3"/>
          </p:nvPr>
        </p:nvSpPr>
        <p:spPr/>
        <p:txBody>
          <a:bodyPr/>
          <a:lstStyle>
            <a:lvl1pPr>
              <a:defRPr/>
            </a:lvl1pPr>
          </a:lstStyle>
          <a:p>
            <a:endParaRPr lang="en-US" altLang="ja-JP"/>
          </a:p>
        </p:txBody>
      </p:sp>
      <p:sp>
        <p:nvSpPr>
          <p:cNvPr id="168967" name="Rectangle 7"/>
          <p:cNvSpPr>
            <a:spLocks noGrp="1" noChangeArrowheads="1"/>
          </p:cNvSpPr>
          <p:nvPr>
            <p:ph type="sldNum" sz="quarter" idx="4"/>
          </p:nvPr>
        </p:nvSpPr>
        <p:spPr/>
        <p:txBody>
          <a:bodyPr/>
          <a:lstStyle>
            <a:lvl1pPr>
              <a:defRPr/>
            </a:lvl1pPr>
          </a:lstStyle>
          <a:p>
            <a:fld id="{82A1AD5F-2731-B84E-8A98-1D81BC2F89B6}"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0E5F5E2-7F26-A74C-B901-6690A5B95D91}" type="slidenum">
              <a:rPr lang="en-US" altLang="ja-JP"/>
              <a:pPr/>
              <a:t>‹#›</a:t>
            </a:fld>
            <a:endParaRPr lang="en-US" altLang="ja-JP"/>
          </a:p>
        </p:txBody>
      </p:sp>
    </p:spTree>
    <p:extLst>
      <p:ext uri="{BB962C8B-B14F-4D97-AF65-F5344CB8AC3E}">
        <p14:creationId xmlns:p14="http://schemas.microsoft.com/office/powerpoint/2010/main" val="217859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73A52FC-AA41-FD41-B11B-ED681E121AF7}" type="slidenum">
              <a:rPr lang="en-US" altLang="ja-JP"/>
              <a:pPr/>
              <a:t>‹#›</a:t>
            </a:fld>
            <a:endParaRPr lang="en-US" altLang="ja-JP"/>
          </a:p>
        </p:txBody>
      </p:sp>
    </p:spTree>
    <p:extLst>
      <p:ext uri="{BB962C8B-B14F-4D97-AF65-F5344CB8AC3E}">
        <p14:creationId xmlns:p14="http://schemas.microsoft.com/office/powerpoint/2010/main" val="363334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D4EA943-11A9-824B-9C44-DA261721C786}" type="slidenum">
              <a:rPr lang="en-US" altLang="ja-JP"/>
              <a:pPr/>
              <a:t>‹#›</a:t>
            </a:fld>
            <a:endParaRPr lang="en-US" altLang="ja-JP"/>
          </a:p>
        </p:txBody>
      </p:sp>
    </p:spTree>
    <p:extLst>
      <p:ext uri="{BB962C8B-B14F-4D97-AF65-F5344CB8AC3E}">
        <p14:creationId xmlns:p14="http://schemas.microsoft.com/office/powerpoint/2010/main" val="124471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8537317-17AB-6540-9886-637922C984CF}" type="slidenum">
              <a:rPr lang="en-US" altLang="ja-JP"/>
              <a:pPr/>
              <a:t>‹#›</a:t>
            </a:fld>
            <a:endParaRPr lang="en-US" altLang="ja-JP"/>
          </a:p>
        </p:txBody>
      </p:sp>
    </p:spTree>
    <p:extLst>
      <p:ext uri="{BB962C8B-B14F-4D97-AF65-F5344CB8AC3E}">
        <p14:creationId xmlns:p14="http://schemas.microsoft.com/office/powerpoint/2010/main" val="416207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6594351-5743-7D4C-BB47-B94DE4301795}" type="slidenum">
              <a:rPr lang="en-US" altLang="ja-JP"/>
              <a:pPr/>
              <a:t>‹#›</a:t>
            </a:fld>
            <a:endParaRPr lang="en-US" altLang="ja-JP"/>
          </a:p>
        </p:txBody>
      </p:sp>
    </p:spTree>
    <p:extLst>
      <p:ext uri="{BB962C8B-B14F-4D97-AF65-F5344CB8AC3E}">
        <p14:creationId xmlns:p14="http://schemas.microsoft.com/office/powerpoint/2010/main" val="126463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5CE4A60F-42C7-7241-BBDD-CAB71867FAF9}" type="slidenum">
              <a:rPr lang="en-US" altLang="ja-JP"/>
              <a:pPr/>
              <a:t>‹#›</a:t>
            </a:fld>
            <a:endParaRPr lang="en-US" altLang="ja-JP"/>
          </a:p>
        </p:txBody>
      </p:sp>
    </p:spTree>
    <p:extLst>
      <p:ext uri="{BB962C8B-B14F-4D97-AF65-F5344CB8AC3E}">
        <p14:creationId xmlns:p14="http://schemas.microsoft.com/office/powerpoint/2010/main" val="138080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EC07980A-6262-5D45-901B-6893C98CDD26}" type="slidenum">
              <a:rPr lang="en-US" altLang="ja-JP"/>
              <a:pPr/>
              <a:t>‹#›</a:t>
            </a:fld>
            <a:endParaRPr lang="en-US" altLang="ja-JP"/>
          </a:p>
        </p:txBody>
      </p:sp>
    </p:spTree>
    <p:extLst>
      <p:ext uri="{BB962C8B-B14F-4D97-AF65-F5344CB8AC3E}">
        <p14:creationId xmlns:p14="http://schemas.microsoft.com/office/powerpoint/2010/main" val="348963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99DF55CF-7D52-9642-AA08-5C9C3BD7610F}" type="slidenum">
              <a:rPr lang="en-US" altLang="ja-JP"/>
              <a:pPr/>
              <a:t>‹#›</a:t>
            </a:fld>
            <a:endParaRPr lang="en-US" altLang="ja-JP"/>
          </a:p>
        </p:txBody>
      </p:sp>
    </p:spTree>
    <p:extLst>
      <p:ext uri="{BB962C8B-B14F-4D97-AF65-F5344CB8AC3E}">
        <p14:creationId xmlns:p14="http://schemas.microsoft.com/office/powerpoint/2010/main" val="264200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951D57D-E74E-C346-8DDD-12E8CBE8CDDB}" type="slidenum">
              <a:rPr lang="en-US" altLang="ja-JP"/>
              <a:pPr/>
              <a:t>‹#›</a:t>
            </a:fld>
            <a:endParaRPr lang="en-US" altLang="ja-JP"/>
          </a:p>
        </p:txBody>
      </p:sp>
    </p:spTree>
    <p:extLst>
      <p:ext uri="{BB962C8B-B14F-4D97-AF65-F5344CB8AC3E}">
        <p14:creationId xmlns:p14="http://schemas.microsoft.com/office/powerpoint/2010/main" val="308051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E3F8958-94B5-264F-8D83-EA8C75A05135}" type="slidenum">
              <a:rPr lang="en-US" altLang="ja-JP"/>
              <a:pPr/>
              <a:t>‹#›</a:t>
            </a:fld>
            <a:endParaRPr lang="en-US" altLang="ja-JP"/>
          </a:p>
        </p:txBody>
      </p:sp>
    </p:spTree>
    <p:extLst>
      <p:ext uri="{BB962C8B-B14F-4D97-AF65-F5344CB8AC3E}">
        <p14:creationId xmlns:p14="http://schemas.microsoft.com/office/powerpoint/2010/main" val="3253625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7939"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67940"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67941"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1679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ja-JP"/>
          </a:p>
        </p:txBody>
      </p:sp>
      <p:sp>
        <p:nvSpPr>
          <p:cNvPr id="167943"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1756D80-7767-4347-B62D-1D0DDDD2878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Blip>
          <a:blip r:embed="rId14"/>
        </a:buBlip>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476672"/>
            <a:ext cx="7772400" cy="2808312"/>
          </a:xfrm>
        </p:spPr>
        <p:txBody>
          <a:bodyPr/>
          <a:lstStyle/>
          <a:p>
            <a:r>
              <a:rPr lang="en-US" altLang="ja-JP" dirty="0" smtClean="0">
                <a:latin typeface="Times" charset="0"/>
              </a:rPr>
              <a:t>Implementing a TBLT Curriculum in a Japanese High School through Collaborative Action Research</a:t>
            </a:r>
            <a:endParaRPr lang="en-US" altLang="ja-JP" dirty="0"/>
          </a:p>
        </p:txBody>
      </p:sp>
      <p:sp>
        <p:nvSpPr>
          <p:cNvPr id="2051" name="Rectangle 3"/>
          <p:cNvSpPr>
            <a:spLocks noGrp="1" noChangeArrowheads="1"/>
          </p:cNvSpPr>
          <p:nvPr>
            <p:ph type="subTitle" idx="1"/>
          </p:nvPr>
        </p:nvSpPr>
        <p:spPr>
          <a:xfrm>
            <a:off x="1403648" y="4149080"/>
            <a:ext cx="6400800" cy="1994520"/>
          </a:xfrm>
        </p:spPr>
        <p:txBody>
          <a:bodyPr/>
          <a:lstStyle/>
          <a:p>
            <a:r>
              <a:rPr lang="en-US" altLang="ja-JP" dirty="0">
                <a:latin typeface="Times" charset="0"/>
              </a:rPr>
              <a:t>Kazuyoshi Sato, PhD</a:t>
            </a:r>
          </a:p>
          <a:p>
            <a:r>
              <a:rPr lang="en-US" altLang="ja-JP" sz="2400" dirty="0" smtClean="0">
                <a:latin typeface="Times" charset="0"/>
              </a:rPr>
              <a:t>Nagoya </a:t>
            </a:r>
            <a:r>
              <a:rPr lang="en-US" altLang="ja-JP" sz="2400" dirty="0">
                <a:latin typeface="Times" charset="0"/>
              </a:rPr>
              <a:t>University of Foreign Studies</a:t>
            </a:r>
          </a:p>
          <a:p>
            <a:r>
              <a:rPr lang="en-US" altLang="ja-JP" dirty="0" smtClean="0">
                <a:latin typeface="Times" charset="0"/>
              </a:rPr>
              <a:t>2015 TBLT Conference,</a:t>
            </a:r>
            <a:r>
              <a:rPr lang="ja-JP" altLang="en-US" dirty="0" smtClean="0">
                <a:latin typeface="Times" charset="0"/>
              </a:rPr>
              <a:t> </a:t>
            </a:r>
            <a:r>
              <a:rPr lang="en-US" altLang="ja-JP" dirty="0" smtClean="0">
                <a:latin typeface="Times" charset="0"/>
              </a:rPr>
              <a:t>Leuven</a:t>
            </a:r>
            <a:endParaRPr lang="ja-JP" altLang="en-US"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4325" b="4325"/>
          <a:stretch>
            <a:fillRect/>
          </a:stretch>
        </p:blipFill>
        <p:spPr bwMode="auto">
          <a:xfrm>
            <a:off x="539552" y="692696"/>
            <a:ext cx="806489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2836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Times"/>
                <a:cs typeface="Times"/>
              </a:rPr>
              <a:t>Participants</a:t>
            </a:r>
            <a:endParaRPr kumimoji="1" lang="ja-JP" altLang="en-US" dirty="0">
              <a:latin typeface="Times"/>
              <a:cs typeface="Times"/>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97956688"/>
              </p:ext>
            </p:extLst>
          </p:nvPr>
        </p:nvGraphicFramePr>
        <p:xfrm>
          <a:off x="971600" y="1988840"/>
          <a:ext cx="7272808" cy="1285239"/>
        </p:xfrm>
        <a:graphic>
          <a:graphicData uri="http://schemas.openxmlformats.org/drawingml/2006/table">
            <a:tbl>
              <a:tblPr firstRow="1" bandRow="1">
                <a:tableStyleId>{5C22544A-7EE6-4342-B048-85BDC9FD1C3A}</a:tableStyleId>
              </a:tblPr>
              <a:tblGrid>
                <a:gridCol w="2448272"/>
                <a:gridCol w="2503478"/>
                <a:gridCol w="2321058"/>
              </a:tblGrid>
              <a:tr h="370840">
                <a:tc>
                  <a:txBody>
                    <a:bodyPr/>
                    <a:lstStyle/>
                    <a:p>
                      <a:pPr algn="ctr"/>
                      <a:r>
                        <a:rPr kumimoji="1" lang="en-US" altLang="ja-JP" dirty="0" smtClean="0">
                          <a:solidFill>
                            <a:schemeClr val="tx1"/>
                          </a:solidFill>
                        </a:rPr>
                        <a:t>2008</a:t>
                      </a:r>
                      <a:endParaRPr kumimoji="1" lang="ja-JP" altLang="en-US" dirty="0">
                        <a:solidFill>
                          <a:schemeClr val="tx1"/>
                        </a:solidFill>
                      </a:endParaRPr>
                    </a:p>
                  </a:txBody>
                  <a:tcPr/>
                </a:tc>
                <a:tc>
                  <a:txBody>
                    <a:bodyPr/>
                    <a:lstStyle/>
                    <a:p>
                      <a:pPr algn="ctr"/>
                      <a:r>
                        <a:rPr kumimoji="1" lang="en-US" altLang="ja-JP" dirty="0" smtClean="0">
                          <a:solidFill>
                            <a:schemeClr val="tx1"/>
                          </a:solidFill>
                        </a:rPr>
                        <a:t>2009</a:t>
                      </a:r>
                      <a:endParaRPr kumimoji="1" lang="ja-JP" altLang="en-US" dirty="0">
                        <a:solidFill>
                          <a:schemeClr val="tx1"/>
                        </a:solidFill>
                      </a:endParaRPr>
                    </a:p>
                  </a:txBody>
                  <a:tcPr/>
                </a:tc>
                <a:tc>
                  <a:txBody>
                    <a:bodyPr/>
                    <a:lstStyle/>
                    <a:p>
                      <a:pPr algn="ctr"/>
                      <a:r>
                        <a:rPr kumimoji="1" lang="en-US" altLang="ja-JP" dirty="0" smtClean="0">
                          <a:solidFill>
                            <a:schemeClr val="tx1"/>
                          </a:solidFill>
                        </a:rPr>
                        <a:t>2010-2012</a:t>
                      </a:r>
                      <a:endParaRPr kumimoji="1" lang="ja-JP" altLang="en-US" dirty="0">
                        <a:solidFill>
                          <a:schemeClr val="tx1"/>
                        </a:solidFill>
                      </a:endParaRPr>
                    </a:p>
                  </a:txBody>
                  <a:tcPr/>
                </a:tc>
              </a:tr>
              <a:tr h="370840">
                <a:tc>
                  <a:txBody>
                    <a:bodyPr/>
                    <a:lstStyle/>
                    <a:p>
                      <a:r>
                        <a:rPr kumimoji="1" lang="en-US" altLang="ja-JP" dirty="0" smtClean="0"/>
                        <a:t>4 first-year teachers</a:t>
                      </a:r>
                      <a:r>
                        <a:rPr kumimoji="1" lang="en-US" altLang="ja-JP" baseline="0" dirty="0" smtClean="0"/>
                        <a:t> (1 ALT)</a:t>
                      </a:r>
                      <a:endParaRPr kumimoji="1" lang="ja-JP" altLang="en-US" dirty="0"/>
                    </a:p>
                  </a:txBody>
                  <a:tcPr/>
                </a:tc>
                <a:tc>
                  <a:txBody>
                    <a:bodyPr/>
                    <a:lstStyle/>
                    <a:p>
                      <a:r>
                        <a:rPr kumimoji="1" lang="en-US" altLang="ja-JP" dirty="0" smtClean="0"/>
                        <a:t>8 first-year and second-year teachers (1 ALT)</a:t>
                      </a:r>
                      <a:endParaRPr kumimoji="1" lang="ja-JP" altLang="en-US" dirty="0"/>
                    </a:p>
                  </a:txBody>
                  <a:tcPr/>
                </a:tc>
                <a:tc>
                  <a:txBody>
                    <a:bodyPr/>
                    <a:lstStyle/>
                    <a:p>
                      <a:r>
                        <a:rPr kumimoji="1" lang="en-US" altLang="ja-JP" dirty="0" smtClean="0"/>
                        <a:t>All 12 teachers</a:t>
                      </a:r>
                    </a:p>
                    <a:p>
                      <a:r>
                        <a:rPr kumimoji="1" lang="en-US" altLang="ja-JP" dirty="0" smtClean="0"/>
                        <a:t> (1 ALT)</a:t>
                      </a:r>
                      <a:endParaRPr kumimoji="1" lang="ja-JP" altLang="en-US" dirty="0"/>
                    </a:p>
                  </a:txBody>
                  <a:tcPr/>
                </a:tc>
              </a:tr>
            </a:tbl>
          </a:graphicData>
        </a:graphic>
      </p:graphicFrame>
    </p:spTree>
    <p:extLst>
      <p:ext uri="{BB962C8B-B14F-4D97-AF65-F5344CB8AC3E}">
        <p14:creationId xmlns:p14="http://schemas.microsoft.com/office/powerpoint/2010/main" val="1680916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772400" cy="1296144"/>
          </a:xfrm>
        </p:spPr>
        <p:txBody>
          <a:bodyPr/>
          <a:lstStyle/>
          <a:p>
            <a:r>
              <a:rPr kumimoji="1" lang="en-US" altLang="ja-JP" dirty="0" smtClean="0">
                <a:latin typeface="Times"/>
                <a:cs typeface="Times"/>
              </a:rPr>
              <a:t>TBLT</a:t>
            </a:r>
            <a:r>
              <a:rPr kumimoji="1" lang="ja-JP" altLang="en-US" dirty="0" smtClean="0">
                <a:latin typeface="Times"/>
                <a:cs typeface="Times"/>
              </a:rPr>
              <a:t> </a:t>
            </a:r>
            <a:r>
              <a:rPr kumimoji="1" lang="en-US" altLang="ja-JP" dirty="0" smtClean="0">
                <a:latin typeface="Times"/>
                <a:cs typeface="Times"/>
              </a:rPr>
              <a:t>Curriculum</a:t>
            </a:r>
            <a:endParaRPr kumimoji="1" lang="ja-JP" altLang="en-US" dirty="0">
              <a:latin typeface="Times"/>
              <a:cs typeface="Times"/>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23997890"/>
              </p:ext>
            </p:extLst>
          </p:nvPr>
        </p:nvGraphicFramePr>
        <p:xfrm>
          <a:off x="899592" y="1340768"/>
          <a:ext cx="7344816" cy="4651958"/>
        </p:xfrm>
        <a:graphic>
          <a:graphicData uri="http://schemas.openxmlformats.org/drawingml/2006/table">
            <a:tbl>
              <a:tblPr firstRow="1" bandRow="1">
                <a:tableStyleId>{5C22544A-7EE6-4342-B048-85BDC9FD1C3A}</a:tableStyleId>
              </a:tblPr>
              <a:tblGrid>
                <a:gridCol w="1584391"/>
                <a:gridCol w="2088017"/>
                <a:gridCol w="1836204"/>
                <a:gridCol w="1836204"/>
              </a:tblGrid>
              <a:tr h="426318">
                <a:tc>
                  <a:txBody>
                    <a:bodyPr/>
                    <a:lstStyle/>
                    <a:p>
                      <a:pPr algn="ctr"/>
                      <a:r>
                        <a:rPr kumimoji="1" lang="en-US" altLang="ja-JP" dirty="0" smtClean="0">
                          <a:solidFill>
                            <a:schemeClr val="tx1"/>
                          </a:solidFill>
                        </a:rPr>
                        <a:t>TBLT</a:t>
                      </a:r>
                      <a:endParaRPr kumimoji="1" lang="ja-JP" altLang="en-US" dirty="0">
                        <a:solidFill>
                          <a:schemeClr val="tx1"/>
                        </a:solidFill>
                      </a:endParaRPr>
                    </a:p>
                  </a:txBody>
                  <a:tcPr/>
                </a:tc>
                <a:tc>
                  <a:txBody>
                    <a:bodyPr/>
                    <a:lstStyle/>
                    <a:p>
                      <a:pPr algn="ctr"/>
                      <a:r>
                        <a:rPr kumimoji="1" lang="en-US" altLang="ja-JP" dirty="0" smtClean="0">
                          <a:solidFill>
                            <a:schemeClr val="tx1"/>
                          </a:solidFill>
                        </a:rPr>
                        <a:t>1st</a:t>
                      </a:r>
                      <a:r>
                        <a:rPr kumimoji="1" lang="ja-JP" altLang="en-US" dirty="0" smtClean="0">
                          <a:solidFill>
                            <a:schemeClr val="tx1"/>
                          </a:solidFill>
                        </a:rPr>
                        <a:t> </a:t>
                      </a:r>
                      <a:r>
                        <a:rPr kumimoji="1" lang="en-US" altLang="ja-JP" dirty="0" smtClean="0">
                          <a:solidFill>
                            <a:schemeClr val="tx1"/>
                          </a:solidFill>
                        </a:rPr>
                        <a:t>year→</a:t>
                      </a:r>
                      <a:endParaRPr kumimoji="1" lang="ja-JP" altLang="en-US"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2nd year→</a:t>
                      </a:r>
                      <a:endParaRPr kumimoji="1" lang="ja-JP" altLang="en-US" dirty="0" smtClean="0">
                        <a:solidFill>
                          <a:schemeClr val="tx1"/>
                        </a:solidFill>
                      </a:endParaRPr>
                    </a:p>
                    <a:p>
                      <a:pPr algn="ctr"/>
                      <a:endParaRPr kumimoji="1" lang="ja-JP" altLang="en-US"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3rd year→</a:t>
                      </a:r>
                      <a:endParaRPr kumimoji="1" lang="ja-JP" altLang="en-US" dirty="0" smtClean="0">
                        <a:solidFill>
                          <a:schemeClr val="tx1"/>
                        </a:solidFill>
                      </a:endParaRPr>
                    </a:p>
                    <a:p>
                      <a:pPr algn="ctr"/>
                      <a:endParaRPr kumimoji="1" lang="ja-JP" altLang="en-US" dirty="0">
                        <a:solidFill>
                          <a:schemeClr val="tx1"/>
                        </a:solidFill>
                      </a:endParaRPr>
                    </a:p>
                  </a:txBody>
                  <a:tcPr/>
                </a:tc>
              </a:tr>
              <a:tr h="735837">
                <a:tc>
                  <a:txBody>
                    <a:bodyPr/>
                    <a:lstStyle/>
                    <a:p>
                      <a:pPr algn="ctr"/>
                      <a:endParaRPr kumimoji="1" lang="en-US" altLang="ja-JP" dirty="0" smtClean="0"/>
                    </a:p>
                    <a:p>
                      <a:pPr algn="ctr"/>
                      <a:r>
                        <a:rPr kumimoji="1" lang="en-US" altLang="ja-JP" dirty="0" smtClean="0"/>
                        <a:t>1.</a:t>
                      </a:r>
                      <a:r>
                        <a:rPr kumimoji="1" lang="ja-JP" altLang="en-US" dirty="0" smtClean="0"/>
                        <a:t> </a:t>
                      </a:r>
                      <a:r>
                        <a:rPr kumimoji="1" lang="en-US" altLang="ja-JP" dirty="0" smtClean="0"/>
                        <a:t>Form-focused</a:t>
                      </a:r>
                    </a:p>
                  </a:txBody>
                  <a:tcPr/>
                </a:tc>
                <a:tc>
                  <a:txBody>
                    <a:bodyPr/>
                    <a:lstStyle/>
                    <a:p>
                      <a:pPr algn="ctr"/>
                      <a:r>
                        <a:rPr kumimoji="1" lang="en-US" altLang="ja-JP" dirty="0" smtClean="0">
                          <a:solidFill>
                            <a:srgbClr val="3366FF"/>
                          </a:solidFill>
                        </a:rPr>
                        <a:t>Oral communication</a:t>
                      </a:r>
                    </a:p>
                    <a:p>
                      <a:pPr algn="ctr"/>
                      <a:r>
                        <a:rPr kumimoji="1" lang="en-US" altLang="ja-JP" dirty="0" smtClean="0"/>
                        <a:t>(planned</a:t>
                      </a:r>
                      <a:r>
                        <a:rPr kumimoji="1" lang="ja-JP" altLang="en-US" dirty="0" smtClean="0"/>
                        <a:t>, </a:t>
                      </a:r>
                      <a:r>
                        <a:rPr kumimoji="1" lang="en-US" altLang="ja-JP" dirty="0" smtClean="0"/>
                        <a:t>two</a:t>
                      </a:r>
                      <a:r>
                        <a:rPr kumimoji="1" lang="ja-JP" altLang="en-US" dirty="0" smtClean="0"/>
                        <a:t> </a:t>
                      </a:r>
                      <a:r>
                        <a:rPr kumimoji="1" lang="en-US" altLang="ja-JP" dirty="0" smtClean="0"/>
                        <a:t>50-minute</a:t>
                      </a:r>
                      <a:r>
                        <a:rPr kumimoji="1" lang="ja-JP" altLang="en-US" dirty="0" smtClean="0"/>
                        <a:t> </a:t>
                      </a:r>
                      <a:r>
                        <a:rPr kumimoji="1" lang="en-US" altLang="ja-JP" dirty="0" smtClean="0"/>
                        <a:t>classes)</a:t>
                      </a:r>
                      <a:endParaRPr kumimoji="1" lang="ja-JP" altLang="en-US" dirty="0"/>
                    </a:p>
                  </a:txBody>
                  <a:tcPr/>
                </a:tc>
                <a:tc>
                  <a:txBody>
                    <a:bodyPr/>
                    <a:lstStyle/>
                    <a:p>
                      <a:pPr algn="ctr"/>
                      <a:r>
                        <a:rPr kumimoji="1" lang="en-US" altLang="ja-JP" dirty="0" smtClean="0">
                          <a:solidFill>
                            <a:srgbClr val="3366FF"/>
                          </a:solidFill>
                        </a:rPr>
                        <a:t>Writing</a:t>
                      </a:r>
                    </a:p>
                    <a:p>
                      <a:pPr algn="ctr"/>
                      <a:r>
                        <a:rPr kumimoji="1" lang="en-US" altLang="ja-JP" dirty="0" smtClean="0"/>
                        <a:t>(incidental, two</a:t>
                      </a:r>
                      <a:r>
                        <a:rPr kumimoji="1" lang="ja-JP" altLang="en-US" dirty="0" smtClean="0"/>
                        <a:t> </a:t>
                      </a:r>
                      <a:r>
                        <a:rPr kumimoji="1" lang="en-US" altLang="ja-JP" dirty="0" smtClean="0"/>
                        <a:t>50-minute</a:t>
                      </a:r>
                      <a:r>
                        <a:rPr kumimoji="1" lang="ja-JP" altLang="en-US" dirty="0" smtClean="0"/>
                        <a:t> </a:t>
                      </a:r>
                      <a:r>
                        <a:rPr kumimoji="1" lang="en-US" altLang="ja-JP" dirty="0" smtClean="0"/>
                        <a:t>classes)</a:t>
                      </a:r>
                      <a:endParaRPr kumimoji="1" lang="ja-JP" altLang="en-US" dirty="0"/>
                    </a:p>
                  </a:txBody>
                  <a:tcPr/>
                </a:tc>
                <a:tc>
                  <a:txBody>
                    <a:bodyPr/>
                    <a:lstStyle/>
                    <a:p>
                      <a:pPr algn="ctr"/>
                      <a:r>
                        <a:rPr kumimoji="1" lang="en-US" altLang="ja-JP" dirty="0" smtClean="0">
                          <a:solidFill>
                            <a:srgbClr val="3366FF"/>
                          </a:solidFill>
                        </a:rPr>
                        <a:t>Writing</a:t>
                      </a:r>
                    </a:p>
                    <a:p>
                      <a:pPr algn="ctr"/>
                      <a:r>
                        <a:rPr kumimoji="1" lang="en-US" altLang="ja-JP" dirty="0" smtClean="0"/>
                        <a:t>(incidental, two</a:t>
                      </a:r>
                      <a:r>
                        <a:rPr kumimoji="1" lang="ja-JP" altLang="en-US" dirty="0" smtClean="0"/>
                        <a:t> </a:t>
                      </a:r>
                      <a:r>
                        <a:rPr kumimoji="1" lang="en-US" altLang="ja-JP" dirty="0" smtClean="0"/>
                        <a:t>50-minute</a:t>
                      </a:r>
                      <a:r>
                        <a:rPr kumimoji="1" lang="ja-JP" altLang="en-US" dirty="0" smtClean="0"/>
                        <a:t> </a:t>
                      </a:r>
                      <a:r>
                        <a:rPr kumimoji="1" lang="en-US" altLang="ja-JP" dirty="0" smtClean="0"/>
                        <a:t>classes)</a:t>
                      </a:r>
                      <a:endParaRPr kumimoji="1" lang="ja-JP" altLang="en-US" dirty="0"/>
                    </a:p>
                  </a:txBody>
                  <a:tcPr/>
                </a:tc>
              </a:tr>
              <a:tr h="1051196">
                <a:tc>
                  <a:txBody>
                    <a:bodyPr/>
                    <a:lstStyle/>
                    <a:p>
                      <a:pPr algn="ctr"/>
                      <a:endParaRPr kumimoji="1" lang="en-US" altLang="ja-JP" dirty="0" smtClean="0"/>
                    </a:p>
                    <a:p>
                      <a:pPr algn="ctr"/>
                      <a:r>
                        <a:rPr kumimoji="1" lang="en-US" altLang="ja-JP" dirty="0" smtClean="0"/>
                        <a:t>2. Form-unfocused</a:t>
                      </a:r>
                      <a:endParaRPr kumimoji="1" lang="ja-JP" altLang="en-US" dirty="0"/>
                    </a:p>
                  </a:txBody>
                  <a:tcPr/>
                </a:tc>
                <a:tc>
                  <a:txBody>
                    <a:bodyPr/>
                    <a:lstStyle/>
                    <a:p>
                      <a:pPr algn="ctr"/>
                      <a:endParaRPr kumimoji="1" lang="en-US" altLang="ja-JP" dirty="0" smtClean="0"/>
                    </a:p>
                    <a:p>
                      <a:pPr algn="ctr"/>
                      <a:r>
                        <a:rPr kumimoji="1" lang="en-US" altLang="ja-JP" dirty="0" smtClean="0">
                          <a:solidFill>
                            <a:srgbClr val="3366FF"/>
                          </a:solidFill>
                        </a:rPr>
                        <a:t>English I</a:t>
                      </a:r>
                    </a:p>
                    <a:p>
                      <a:pPr algn="ctr"/>
                      <a:r>
                        <a:rPr kumimoji="1" lang="en-US" altLang="ja-JP" dirty="0" smtClean="0"/>
                        <a:t>(Four 50-minute classes)</a:t>
                      </a:r>
                      <a:endParaRPr kumimoji="1" lang="ja-JP" altLang="en-US" dirty="0"/>
                    </a:p>
                  </a:txBody>
                  <a:tcPr/>
                </a:tc>
                <a:tc>
                  <a:txBody>
                    <a:bodyPr/>
                    <a:lstStyle/>
                    <a:p>
                      <a:pPr algn="ctr"/>
                      <a:endParaRPr kumimoji="1" lang="en-US" altLang="ja-JP" dirty="0" smtClean="0"/>
                    </a:p>
                    <a:p>
                      <a:pPr algn="ctr"/>
                      <a:r>
                        <a:rPr kumimoji="1" lang="en-US" altLang="ja-JP" dirty="0" smtClean="0">
                          <a:solidFill>
                            <a:srgbClr val="3366FF"/>
                          </a:solidFill>
                        </a:rPr>
                        <a:t>English II</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(Three 50-minute classes)</a:t>
                      </a:r>
                      <a:endParaRPr kumimoji="1" lang="ja-JP" altLang="en-US" dirty="0" smtClean="0"/>
                    </a:p>
                  </a:txBody>
                  <a:tcPr/>
                </a:tc>
                <a:tc>
                  <a:txBody>
                    <a:bodyPr/>
                    <a:lstStyle/>
                    <a:p>
                      <a:pPr algn="ctr"/>
                      <a:endParaRPr kumimoji="1" lang="en-US" altLang="ja-JP" dirty="0" smtClean="0"/>
                    </a:p>
                    <a:p>
                      <a:pPr algn="ctr"/>
                      <a:r>
                        <a:rPr kumimoji="1" lang="en-US" altLang="ja-JP" dirty="0" smtClean="0">
                          <a:solidFill>
                            <a:srgbClr val="3366FF"/>
                          </a:solidFill>
                        </a:rPr>
                        <a:t>Reading</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(Three 50-minute classes)</a:t>
                      </a:r>
                      <a:endParaRPr kumimoji="1" lang="ja-JP" altLang="en-US" dirty="0" smtClean="0"/>
                    </a:p>
                    <a:p>
                      <a:pPr algn="ctr"/>
                      <a:endParaRPr kumimoji="1" lang="ja-JP" altLang="en-US" dirty="0"/>
                    </a:p>
                  </a:txBody>
                  <a:tcPr/>
                </a:tc>
              </a:tr>
              <a:tr h="1360119">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en-US" altLang="ja-JP" dirty="0" smtClean="0">
                          <a:solidFill>
                            <a:srgbClr val="3366FF"/>
                          </a:solidFill>
                        </a:rPr>
                        <a:t>Extensive reading</a:t>
                      </a:r>
                    </a:p>
                    <a:p>
                      <a:pPr algn="ctr"/>
                      <a:r>
                        <a:rPr kumimoji="1" lang="en-US" altLang="ja-JP" dirty="0" smtClean="0"/>
                        <a:t>(one 50-minute class)</a:t>
                      </a:r>
                      <a:endParaRPr kumimoji="1" lang="ja-JP" alt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3366FF"/>
                          </a:solidFill>
                        </a:rPr>
                        <a:t>Extensive reading</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dirty="0" smtClean="0"/>
                        <a:t>(one 50-minute class)</a:t>
                      </a:r>
                      <a:endParaRPr kumimoji="1" lang="ja-JP" altLang="en-US" dirty="0" smtClean="0"/>
                    </a:p>
                  </a:txBody>
                  <a:tcPr/>
                </a:tc>
              </a:tr>
            </a:tbl>
          </a:graphicData>
        </a:graphic>
      </p:graphicFrame>
    </p:spTree>
    <p:extLst>
      <p:ext uri="{BB962C8B-B14F-4D97-AF65-F5344CB8AC3E}">
        <p14:creationId xmlns:p14="http://schemas.microsoft.com/office/powerpoint/2010/main" val="3036468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59632" y="571480"/>
            <a:ext cx="6480720" cy="1384995"/>
          </a:xfrm>
          <a:prstGeom prst="rect">
            <a:avLst/>
          </a:prstGeom>
        </p:spPr>
        <p:txBody>
          <a:bodyPr wrap="square">
            <a:spAutoFit/>
          </a:bodyPr>
          <a:lstStyle/>
          <a:p>
            <a:pPr algn="ctr"/>
            <a:r>
              <a:rPr lang="en-US" altLang="ja-JP" sz="4400" dirty="0" smtClean="0"/>
              <a:t>Curriculum Reform Project</a:t>
            </a:r>
          </a:p>
          <a:p>
            <a:pPr algn="ctr"/>
            <a:r>
              <a:rPr lang="en-US" altLang="ja-JP" sz="4000" dirty="0" smtClean="0"/>
              <a:t>(after four years) </a:t>
            </a:r>
            <a:endParaRPr lang="ja-JP" altLang="en-US" sz="4000" dirty="0"/>
          </a:p>
        </p:txBody>
      </p:sp>
      <p:sp>
        <p:nvSpPr>
          <p:cNvPr id="19" name="コンテンツ プレースホルダ 18"/>
          <p:cNvSpPr>
            <a:spLocks noGrp="1"/>
          </p:cNvSpPr>
          <p:nvPr>
            <p:ph idx="1"/>
          </p:nvPr>
        </p:nvSpPr>
        <p:spPr>
          <a:xfrm>
            <a:off x="827584" y="1988840"/>
            <a:ext cx="8069074" cy="3960440"/>
          </a:xfrm>
        </p:spPr>
        <p:txBody>
          <a:bodyPr>
            <a:normAutofit lnSpcReduction="10000"/>
          </a:bodyPr>
          <a:lstStyle/>
          <a:p>
            <a:pPr marL="0" indent="0">
              <a:buNone/>
            </a:pPr>
            <a:r>
              <a:rPr lang="ja-JP" altLang="en-US" sz="2400" dirty="0" smtClean="0">
                <a:latin typeface="Times"/>
                <a:cs typeface="Times"/>
              </a:rPr>
              <a:t>・</a:t>
            </a:r>
            <a:r>
              <a:rPr lang="en-US" altLang="ja-JP" sz="2400" dirty="0" smtClean="0">
                <a:latin typeface="Times"/>
                <a:cs typeface="Times"/>
              </a:rPr>
              <a:t>A </a:t>
            </a:r>
            <a:r>
              <a:rPr lang="en-US" altLang="ja-JP" sz="2400" dirty="0">
                <a:latin typeface="Times"/>
                <a:cs typeface="Times"/>
              </a:rPr>
              <a:t>university professor was invited as an adviser</a:t>
            </a:r>
            <a:r>
              <a:rPr lang="ja-JP" altLang="en-US" sz="2400" dirty="0">
                <a:latin typeface="Times"/>
                <a:cs typeface="Times"/>
              </a:rPr>
              <a:t> </a:t>
            </a:r>
            <a:r>
              <a:rPr lang="en-US" altLang="ja-JP" sz="2400" dirty="0">
                <a:latin typeface="Times"/>
                <a:cs typeface="Times"/>
              </a:rPr>
              <a:t>and</a:t>
            </a:r>
            <a:r>
              <a:rPr lang="ja-JP" altLang="en-US" sz="2400" dirty="0">
                <a:latin typeface="Times"/>
                <a:cs typeface="Times"/>
              </a:rPr>
              <a:t> </a:t>
            </a:r>
            <a:endParaRPr lang="en-US" altLang="ja-JP" sz="2400" dirty="0">
              <a:latin typeface="Times"/>
              <a:cs typeface="Times"/>
            </a:endParaRPr>
          </a:p>
          <a:p>
            <a:pPr marL="0" indent="0">
              <a:buNone/>
            </a:pPr>
            <a:r>
              <a:rPr lang="ja-JP" altLang="ja-JP" sz="2400" dirty="0">
                <a:latin typeface="Times"/>
                <a:cs typeface="Times"/>
              </a:rPr>
              <a:t>　</a:t>
            </a:r>
            <a:r>
              <a:rPr lang="en-US" altLang="ja-JP" sz="2400" dirty="0">
                <a:latin typeface="Times"/>
                <a:cs typeface="Times"/>
              </a:rPr>
              <a:t>TBLT was promoted for</a:t>
            </a:r>
            <a:r>
              <a:rPr lang="ja-JP" altLang="en-US" sz="2400" dirty="0">
                <a:latin typeface="Times"/>
                <a:cs typeface="Times"/>
              </a:rPr>
              <a:t> </a:t>
            </a:r>
            <a:r>
              <a:rPr lang="en-US" altLang="ja-JP" sz="2400" dirty="0">
                <a:latin typeface="Times"/>
                <a:cs typeface="Times"/>
              </a:rPr>
              <a:t>three</a:t>
            </a:r>
            <a:r>
              <a:rPr lang="ja-JP" altLang="en-US" sz="2400" dirty="0">
                <a:latin typeface="Times"/>
                <a:cs typeface="Times"/>
              </a:rPr>
              <a:t> </a:t>
            </a:r>
            <a:r>
              <a:rPr lang="en-US" altLang="ja-JP" sz="2400" dirty="0" smtClean="0">
                <a:latin typeface="Times"/>
                <a:cs typeface="Times"/>
              </a:rPr>
              <a:t>years. </a:t>
            </a:r>
          </a:p>
          <a:p>
            <a:pPr marL="0" indent="0">
              <a:buNone/>
            </a:pPr>
            <a:r>
              <a:rPr lang="ja-JP" altLang="en-US" sz="2400" dirty="0" smtClean="0">
                <a:latin typeface="Times"/>
                <a:cs typeface="Times"/>
              </a:rPr>
              <a:t>・</a:t>
            </a:r>
            <a:r>
              <a:rPr lang="en-US" altLang="ja-JP" sz="2400" dirty="0" smtClean="0">
                <a:latin typeface="Times"/>
                <a:cs typeface="Times"/>
              </a:rPr>
              <a:t>Aiming at developing students’ communication skills in</a:t>
            </a:r>
          </a:p>
          <a:p>
            <a:pPr marL="0" indent="0">
              <a:buNone/>
            </a:pPr>
            <a:r>
              <a:rPr lang="en-US" altLang="ja-JP" sz="2400" dirty="0" smtClean="0">
                <a:latin typeface="Times"/>
                <a:cs typeface="Times"/>
              </a:rPr>
              <a:t> </a:t>
            </a:r>
            <a:r>
              <a:rPr lang="ja-JP" altLang="en-US" sz="2400" dirty="0" smtClean="0">
                <a:latin typeface="Times"/>
                <a:cs typeface="Times"/>
              </a:rPr>
              <a:t>　</a:t>
            </a:r>
            <a:r>
              <a:rPr lang="en-US" altLang="ja-JP" sz="2400" dirty="0" smtClean="0">
                <a:latin typeface="Times"/>
                <a:cs typeface="Times"/>
              </a:rPr>
              <a:t>English.</a:t>
            </a:r>
          </a:p>
          <a:p>
            <a:pPr marL="0" indent="0">
              <a:buNone/>
            </a:pPr>
            <a:r>
              <a:rPr lang="ja-JP" altLang="en-US" sz="2400" dirty="0" smtClean="0">
                <a:latin typeface="Times"/>
                <a:cs typeface="Times"/>
              </a:rPr>
              <a:t>・</a:t>
            </a:r>
            <a:r>
              <a:rPr lang="en-US" altLang="ja-JP" sz="2400" dirty="0" smtClean="0">
                <a:latin typeface="Times"/>
                <a:cs typeface="Times"/>
              </a:rPr>
              <a:t>All the English teachers in the same year shared</a:t>
            </a:r>
          </a:p>
          <a:p>
            <a:pPr marL="0" indent="0">
              <a:buNone/>
            </a:pPr>
            <a:r>
              <a:rPr lang="ja-JP" altLang="ja-JP" sz="2400" dirty="0">
                <a:latin typeface="Times"/>
                <a:cs typeface="Times"/>
              </a:rPr>
              <a:t>　</a:t>
            </a:r>
            <a:r>
              <a:rPr lang="en-US" altLang="ja-JP" sz="2400" dirty="0" smtClean="0">
                <a:latin typeface="Times"/>
                <a:cs typeface="Times"/>
              </a:rPr>
              <a:t> handouts</a:t>
            </a:r>
            <a:r>
              <a:rPr lang="ja-JP" altLang="en-US" sz="2400" dirty="0" smtClean="0">
                <a:latin typeface="Times"/>
                <a:cs typeface="Times"/>
              </a:rPr>
              <a:t> </a:t>
            </a:r>
            <a:r>
              <a:rPr lang="en-US" altLang="ja-JP" sz="2400" dirty="0" smtClean="0">
                <a:latin typeface="Times"/>
                <a:cs typeface="Times"/>
              </a:rPr>
              <a:t>and had a weekly meeting.</a:t>
            </a:r>
            <a:r>
              <a:rPr lang="ja-JP" altLang="en-US" sz="2400" dirty="0" smtClean="0">
                <a:latin typeface="Times"/>
                <a:cs typeface="Times"/>
              </a:rPr>
              <a:t> </a:t>
            </a:r>
            <a:endParaRPr lang="en-US" altLang="ja-JP" sz="2400" dirty="0" smtClean="0">
              <a:latin typeface="Times"/>
              <a:cs typeface="Times"/>
            </a:endParaRPr>
          </a:p>
          <a:p>
            <a:pPr marL="0" indent="0">
              <a:buNone/>
            </a:pPr>
            <a:r>
              <a:rPr lang="ja-JP" altLang="en-US" sz="2400" dirty="0" smtClean="0">
                <a:latin typeface="Times"/>
                <a:cs typeface="Times"/>
              </a:rPr>
              <a:t>・</a:t>
            </a:r>
            <a:r>
              <a:rPr lang="en-US" altLang="ja-JP" sz="2400" dirty="0" smtClean="0">
                <a:latin typeface="Times"/>
                <a:cs typeface="Times"/>
              </a:rPr>
              <a:t>Students became interested in learning English and </a:t>
            </a:r>
          </a:p>
          <a:p>
            <a:pPr marL="0" indent="0">
              <a:buNone/>
            </a:pPr>
            <a:r>
              <a:rPr lang="ja-JP" altLang="ja-JP" sz="2400" dirty="0">
                <a:latin typeface="Times"/>
                <a:cs typeface="Times"/>
              </a:rPr>
              <a:t>　</a:t>
            </a:r>
            <a:r>
              <a:rPr lang="en-US" altLang="ja-JP" sz="2400" dirty="0" smtClean="0">
                <a:latin typeface="Times"/>
                <a:cs typeface="Times"/>
              </a:rPr>
              <a:t>participated</a:t>
            </a:r>
            <a:r>
              <a:rPr lang="ja-JP" altLang="en-US" sz="2400" dirty="0" smtClean="0">
                <a:latin typeface="Times"/>
                <a:cs typeface="Times"/>
              </a:rPr>
              <a:t> </a:t>
            </a:r>
            <a:r>
              <a:rPr lang="en-US" altLang="ja-JP" sz="2400" dirty="0" smtClean="0">
                <a:latin typeface="Times"/>
                <a:cs typeface="Times"/>
              </a:rPr>
              <a:t>in</a:t>
            </a:r>
            <a:r>
              <a:rPr lang="ja-JP" altLang="en-US" sz="2400" dirty="0" smtClean="0">
                <a:latin typeface="Times"/>
                <a:cs typeface="Times"/>
              </a:rPr>
              <a:t> </a:t>
            </a:r>
            <a:r>
              <a:rPr lang="ja-JP" altLang="ja-JP" sz="2400" dirty="0" smtClean="0">
                <a:latin typeface="Times"/>
                <a:cs typeface="Times"/>
              </a:rPr>
              <a:t>c</a:t>
            </a:r>
            <a:r>
              <a:rPr lang="en-US" altLang="ja-JP" sz="2400" dirty="0" smtClean="0">
                <a:latin typeface="Times"/>
                <a:cs typeface="Times"/>
              </a:rPr>
              <a:t>lass</a:t>
            </a:r>
            <a:r>
              <a:rPr lang="ja-JP" altLang="en-US" sz="2400" dirty="0" smtClean="0">
                <a:latin typeface="Times"/>
                <a:cs typeface="Times"/>
              </a:rPr>
              <a:t> </a:t>
            </a:r>
            <a:r>
              <a:rPr lang="en-US" altLang="ja-JP" sz="2400" dirty="0" smtClean="0">
                <a:latin typeface="Times"/>
                <a:cs typeface="Times"/>
              </a:rPr>
              <a:t>actively</a:t>
            </a:r>
            <a:r>
              <a:rPr lang="ja-JP" altLang="en-US" sz="2400" dirty="0" smtClean="0">
                <a:latin typeface="Times"/>
                <a:cs typeface="Times"/>
              </a:rPr>
              <a:t> </a:t>
            </a:r>
            <a:r>
              <a:rPr lang="en-US" altLang="ja-JP" sz="2400" dirty="0" smtClean="0">
                <a:latin typeface="Times"/>
                <a:cs typeface="Times"/>
              </a:rPr>
              <a:t>with the introduction of </a:t>
            </a:r>
          </a:p>
          <a:p>
            <a:pPr marL="0" indent="0">
              <a:buNone/>
            </a:pPr>
            <a:r>
              <a:rPr lang="ja-JP" altLang="ja-JP" sz="2400" dirty="0">
                <a:latin typeface="Times"/>
                <a:cs typeface="Times"/>
              </a:rPr>
              <a:t>　</a:t>
            </a:r>
            <a:r>
              <a:rPr lang="en-US" altLang="ja-JP" sz="2400" dirty="0" smtClean="0">
                <a:latin typeface="Times"/>
                <a:cs typeface="Times"/>
              </a:rPr>
              <a:t>performance tests.</a:t>
            </a:r>
          </a:p>
        </p:txBody>
      </p:sp>
    </p:spTree>
    <p:extLst>
      <p:ext uri="{BB962C8B-B14F-4D97-AF65-F5344CB8AC3E}">
        <p14:creationId xmlns:p14="http://schemas.microsoft.com/office/powerpoint/2010/main" val="37737559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Goals of the English Curriculum</a:t>
            </a:r>
            <a:r>
              <a:rPr lang="ja-JP" altLang="ja-JP" dirty="0">
                <a:latin typeface="Times"/>
                <a:cs typeface="Times"/>
              </a:rPr>
              <a:t> </a:t>
            </a:r>
            <a:endParaRPr kumimoji="1" lang="ja-JP" altLang="en-US" dirty="0">
              <a:latin typeface="Times"/>
              <a:cs typeface="Times"/>
            </a:endParaRP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901388633"/>
              </p:ext>
            </p:extLst>
          </p:nvPr>
        </p:nvGraphicFramePr>
        <p:xfrm>
          <a:off x="685800" y="1981200"/>
          <a:ext cx="7772400" cy="430276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endParaRPr kumimoji="1" lang="ja-JP" altLang="en-US" dirty="0"/>
                    </a:p>
                  </a:txBody>
                  <a:tcPr/>
                </a:tc>
                <a:tc>
                  <a:txBody>
                    <a:bodyPr/>
                    <a:lstStyle/>
                    <a:p>
                      <a:r>
                        <a:rPr kumimoji="1" lang="en-US" altLang="ja-JP" sz="1800" b="1" kern="1200" dirty="0" smtClean="0">
                          <a:solidFill>
                            <a:schemeClr val="lt1"/>
                          </a:solidFill>
                          <a:effectLst/>
                          <a:latin typeface="+mn-lt"/>
                          <a:ea typeface="+mn-ea"/>
                          <a:cs typeface="+mn-cs"/>
                        </a:rPr>
                        <a:t>Listening</a:t>
                      </a:r>
                      <a:r>
                        <a:rPr lang="ja-JP" altLang="ja-JP" dirty="0" smtClean="0">
                          <a:effectLst/>
                        </a:rPr>
                        <a:t> </a:t>
                      </a:r>
                      <a:endParaRPr kumimoji="1" lang="ja-JP" altLang="en-US" dirty="0"/>
                    </a:p>
                  </a:txBody>
                  <a:tcPr>
                    <a:solidFill>
                      <a:schemeClr val="tx1"/>
                    </a:solidFill>
                  </a:tcPr>
                </a:tc>
                <a:tc>
                  <a:txBody>
                    <a:bodyPr/>
                    <a:lstStyle/>
                    <a:p>
                      <a:r>
                        <a:rPr kumimoji="1" lang="en-US" altLang="ja-JP" dirty="0" smtClean="0"/>
                        <a:t>Speaking</a:t>
                      </a:r>
                      <a:endParaRPr kumimoji="1" lang="ja-JP" altLang="en-US" dirty="0"/>
                    </a:p>
                  </a:txBody>
                  <a:tcPr>
                    <a:solidFill>
                      <a:schemeClr val="tx1"/>
                    </a:solidFill>
                  </a:tcPr>
                </a:tc>
                <a:tc>
                  <a:txBody>
                    <a:bodyPr/>
                    <a:lstStyle/>
                    <a:p>
                      <a:r>
                        <a:rPr kumimoji="1" lang="en-US" altLang="ja-JP" dirty="0" smtClean="0"/>
                        <a:t>Reading</a:t>
                      </a:r>
                      <a:endParaRPr kumimoji="1" lang="ja-JP" altLang="en-US" dirty="0"/>
                    </a:p>
                  </a:txBody>
                  <a:tcPr>
                    <a:solidFill>
                      <a:schemeClr val="tx1"/>
                    </a:solidFill>
                  </a:tcPr>
                </a:tc>
                <a:tc>
                  <a:txBody>
                    <a:bodyPr/>
                    <a:lstStyle/>
                    <a:p>
                      <a:r>
                        <a:rPr kumimoji="1" lang="en-US" altLang="ja-JP" dirty="0" smtClean="0"/>
                        <a:t>Writing</a:t>
                      </a:r>
                      <a:endParaRPr kumimoji="1" lang="ja-JP" altLang="en-US" dirty="0"/>
                    </a:p>
                  </a:txBody>
                  <a:tcPr>
                    <a:solidFill>
                      <a:schemeClr val="tx1"/>
                    </a:solidFill>
                  </a:tcPr>
                </a:tc>
              </a:tr>
              <a:tr h="370840">
                <a:tc>
                  <a:txBody>
                    <a:bodyPr/>
                    <a:lstStyle/>
                    <a:p>
                      <a:r>
                        <a:rPr kumimoji="1" lang="en-US" altLang="ja-JP" sz="1600" kern="1200" dirty="0" smtClean="0">
                          <a:solidFill>
                            <a:schemeClr val="dk1"/>
                          </a:solidFill>
                          <a:effectLst/>
                          <a:latin typeface="+mn-lt"/>
                          <a:ea typeface="+mn-ea"/>
                          <a:cs typeface="+mn-cs"/>
                        </a:rPr>
                        <a:t>1st year</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70% of what the teacher and the CD say</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Manage a three-minute conversation</a:t>
                      </a:r>
                      <a:r>
                        <a:rPr lang="ja-JP" altLang="ja-JP" sz="1600" dirty="0" smtClean="0">
                          <a:effectLst/>
                        </a:rPr>
                        <a:t> </a:t>
                      </a:r>
                      <a:r>
                        <a:rPr lang="en-US" altLang="ja-JP" sz="1600" dirty="0" smtClean="0">
                          <a:effectLst/>
                        </a:rPr>
                        <a:t>in</a:t>
                      </a:r>
                      <a:r>
                        <a:rPr lang="ja-JP" altLang="en-US" sz="1600" dirty="0" smtClean="0">
                          <a:effectLst/>
                        </a:rPr>
                        <a:t> </a:t>
                      </a:r>
                      <a:r>
                        <a:rPr lang="en-US" altLang="ja-JP" sz="1600" dirty="0" smtClean="0">
                          <a:effectLst/>
                        </a:rPr>
                        <a:t>pairs</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the text with 150 words</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Complete an essay with 100 words</a:t>
                      </a:r>
                      <a:r>
                        <a:rPr lang="ja-JP" altLang="ja-JP" sz="1600" dirty="0" smtClean="0">
                          <a:effectLst/>
                        </a:rPr>
                        <a:t> </a:t>
                      </a:r>
                      <a:endParaRPr kumimoji="1" lang="ja-JP" altLang="en-US" sz="1600" dirty="0"/>
                    </a:p>
                  </a:txBody>
                  <a:tcPr/>
                </a:tc>
              </a:tr>
              <a:tr h="370840">
                <a:tc>
                  <a:txBody>
                    <a:bodyPr/>
                    <a:lstStyle/>
                    <a:p>
                      <a:r>
                        <a:rPr kumimoji="1" lang="en-US" altLang="ja-JP" sz="1600" kern="1200" dirty="0" smtClean="0">
                          <a:solidFill>
                            <a:schemeClr val="dk1"/>
                          </a:solidFill>
                          <a:effectLst/>
                          <a:latin typeface="+mn-lt"/>
                          <a:ea typeface="+mn-ea"/>
                          <a:cs typeface="+mn-cs"/>
                        </a:rPr>
                        <a:t>2nd year</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80% of what the teacher and the CD say</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Manage a four-minute conversation</a:t>
                      </a:r>
                      <a:r>
                        <a:rPr lang="ja-JP" altLang="ja-JP" sz="1600" dirty="0" smtClean="0">
                          <a:effectLst/>
                        </a:rPr>
                        <a:t> </a:t>
                      </a:r>
                      <a:r>
                        <a:rPr lang="en-US" altLang="ja-JP" sz="1600" dirty="0" smtClean="0">
                          <a:effectLst/>
                        </a:rPr>
                        <a:t>in pairs</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the text with 300 words</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Complete an essay with 150 words</a:t>
                      </a:r>
                      <a:r>
                        <a:rPr lang="ja-JP" altLang="ja-JP" sz="1600" dirty="0" smtClean="0">
                          <a:effectLst/>
                        </a:rPr>
                        <a:t> </a:t>
                      </a:r>
                      <a:endParaRPr kumimoji="1" lang="ja-JP" altLang="en-US" sz="1600" dirty="0"/>
                    </a:p>
                  </a:txBody>
                  <a:tcPr/>
                </a:tc>
              </a:tr>
              <a:tr h="370840">
                <a:tc>
                  <a:txBody>
                    <a:bodyPr/>
                    <a:lstStyle/>
                    <a:p>
                      <a:r>
                        <a:rPr kumimoji="1" lang="en-US" altLang="ja-JP" sz="1600" kern="1200" dirty="0" smtClean="0">
                          <a:solidFill>
                            <a:schemeClr val="dk1"/>
                          </a:solidFill>
                          <a:effectLst/>
                          <a:latin typeface="+mn-lt"/>
                          <a:ea typeface="+mn-ea"/>
                          <a:cs typeface="+mn-cs"/>
                        </a:rPr>
                        <a:t>3rd year</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90% of what the teacher and the CD say</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Manage a five-minute conversation</a:t>
                      </a:r>
                      <a:r>
                        <a:rPr lang="ja-JP" altLang="ja-JP" sz="1600" dirty="0" smtClean="0">
                          <a:effectLst/>
                        </a:rPr>
                        <a:t> </a:t>
                      </a:r>
                      <a:r>
                        <a:rPr lang="en-US" altLang="ja-JP" sz="1600" smtClean="0">
                          <a:effectLst/>
                        </a:rPr>
                        <a:t>in pairs</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the text with 400 words</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Complete an essay with 200 words</a:t>
                      </a:r>
                      <a:r>
                        <a:rPr lang="ja-JP" altLang="ja-JP" sz="1600" dirty="0" smtClean="0">
                          <a:effectLst/>
                        </a:rPr>
                        <a:t> </a:t>
                      </a:r>
                      <a:endParaRPr kumimoji="1" lang="ja-JP" altLang="en-US" sz="1600" dirty="0"/>
                    </a:p>
                  </a:txBody>
                  <a:tcPr/>
                </a:tc>
              </a:tr>
            </a:tbl>
          </a:graphicData>
        </a:graphic>
      </p:graphicFrame>
    </p:spTree>
    <p:extLst>
      <p:ext uri="{BB962C8B-B14F-4D97-AF65-F5344CB8AC3E}">
        <p14:creationId xmlns:p14="http://schemas.microsoft.com/office/powerpoint/2010/main" val="11756759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28596" y="615384"/>
            <a:ext cx="8229600" cy="769441"/>
          </a:xfrm>
          <a:prstGeom prst="rect">
            <a:avLst/>
          </a:prstGeom>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400" b="1" dirty="0" smtClean="0">
                <a:solidFill>
                  <a:srgbClr val="C00000"/>
                </a:solidFill>
                <a:effectLst>
                  <a:glow rad="101600">
                    <a:schemeClr val="bg2">
                      <a:tint val="20000"/>
                      <a:alpha val="60000"/>
                    </a:schemeClr>
                  </a:glow>
                </a:effectLst>
              </a:rPr>
              <a:t>　</a:t>
            </a:r>
            <a:r>
              <a:rPr lang="en-US" altLang="ja-JP" dirty="0" smtClean="0">
                <a:solidFill>
                  <a:srgbClr val="003300"/>
                </a:solidFill>
                <a:effectLst>
                  <a:glow rad="101600">
                    <a:schemeClr val="bg2">
                      <a:tint val="20000"/>
                      <a:alpha val="60000"/>
                    </a:schemeClr>
                  </a:glow>
                </a:effectLst>
                <a:latin typeface="Times"/>
                <a:cs typeface="Times"/>
              </a:rPr>
              <a:t>Assessment</a:t>
            </a:r>
            <a:endParaRPr lang="ja-JP" altLang="en-US" dirty="0">
              <a:solidFill>
                <a:srgbClr val="003300"/>
              </a:solidFill>
              <a:effectLst>
                <a:glow rad="101600">
                  <a:schemeClr val="bg2">
                    <a:tint val="20000"/>
                    <a:alpha val="60000"/>
                  </a:schemeClr>
                </a:glow>
              </a:effectLst>
              <a:latin typeface="Times"/>
              <a:cs typeface="Times"/>
            </a:endParaRPr>
          </a:p>
        </p:txBody>
      </p:sp>
      <p:sp>
        <p:nvSpPr>
          <p:cNvPr id="3" name="コンテンツ プレースホルダ 2"/>
          <p:cNvSpPr>
            <a:spLocks noGrp="1"/>
          </p:cNvSpPr>
          <p:nvPr>
            <p:ph idx="1"/>
          </p:nvPr>
        </p:nvSpPr>
        <p:spPr>
          <a:xfrm>
            <a:off x="683568" y="1700808"/>
            <a:ext cx="7772400" cy="4114800"/>
          </a:xfrm>
        </p:spPr>
        <p:txBody>
          <a:bodyPr>
            <a:normAutofit/>
          </a:bodyPr>
          <a:lstStyle/>
          <a:p>
            <a:pPr marL="0" indent="0">
              <a:buNone/>
            </a:pPr>
            <a:r>
              <a:rPr lang="en-US" altLang="ja-JP" dirty="0" smtClean="0">
                <a:solidFill>
                  <a:srgbClr val="003300"/>
                </a:solidFill>
                <a:latin typeface="Times"/>
                <a:cs typeface="Times"/>
              </a:rPr>
              <a:t>(1) Term Test  50%</a:t>
            </a:r>
          </a:p>
          <a:p>
            <a:pPr marL="0" indent="0">
              <a:buNone/>
            </a:pPr>
            <a:endParaRPr lang="en-US" altLang="ja-JP" dirty="0" smtClean="0">
              <a:solidFill>
                <a:srgbClr val="003300"/>
              </a:solidFill>
              <a:latin typeface="Times"/>
              <a:cs typeface="Times"/>
            </a:endParaRPr>
          </a:p>
          <a:p>
            <a:pPr marL="0" indent="0">
              <a:buNone/>
            </a:pPr>
            <a:r>
              <a:rPr lang="en-US" altLang="ja-JP" dirty="0" smtClean="0">
                <a:solidFill>
                  <a:srgbClr val="003300"/>
                </a:solidFill>
                <a:latin typeface="Times"/>
                <a:cs typeface="Times"/>
              </a:rPr>
              <a:t>(2) Speaking Test 20%</a:t>
            </a:r>
          </a:p>
          <a:p>
            <a:endParaRPr lang="en-US" altLang="ja-JP" dirty="0" smtClean="0">
              <a:solidFill>
                <a:srgbClr val="003300"/>
              </a:solidFill>
              <a:latin typeface="Times"/>
              <a:cs typeface="Times"/>
            </a:endParaRPr>
          </a:p>
          <a:p>
            <a:pPr marL="0" indent="0">
              <a:buNone/>
            </a:pPr>
            <a:r>
              <a:rPr lang="en-US" altLang="ja-JP" dirty="0" smtClean="0">
                <a:solidFill>
                  <a:srgbClr val="003300"/>
                </a:solidFill>
                <a:latin typeface="Times"/>
                <a:cs typeface="Times"/>
              </a:rPr>
              <a:t>(3) Essay Writing (Fun Essay) 20%</a:t>
            </a:r>
          </a:p>
          <a:p>
            <a:endParaRPr lang="en-US" altLang="ja-JP" dirty="0" smtClean="0">
              <a:solidFill>
                <a:srgbClr val="003300"/>
              </a:solidFill>
              <a:latin typeface="Times"/>
              <a:cs typeface="Times"/>
            </a:endParaRPr>
          </a:p>
          <a:p>
            <a:pPr marL="0" indent="0">
              <a:buNone/>
            </a:pPr>
            <a:r>
              <a:rPr lang="en-US" altLang="ja-JP" dirty="0" smtClean="0">
                <a:solidFill>
                  <a:srgbClr val="003300"/>
                </a:solidFill>
                <a:latin typeface="Times"/>
                <a:cs typeface="Times"/>
              </a:rPr>
              <a:t>(4) Portfolio (Self-evaluation) 10%</a:t>
            </a:r>
            <a:endParaRPr lang="ja-JP" altLang="en-US" dirty="0" smtClean="0">
              <a:solidFill>
                <a:srgbClr val="003300"/>
              </a:solidFill>
              <a:latin typeface="Times"/>
              <a:cs typeface="Times"/>
            </a:endParaRPr>
          </a:p>
          <a:p>
            <a:endParaRPr kumimoji="1" lang="ja-JP" altLang="en-US" dirty="0">
              <a:solidFill>
                <a:srgbClr val="003300"/>
              </a:solidFill>
              <a:latin typeface="Times"/>
              <a:cs typeface="Times"/>
            </a:endParaRPr>
          </a:p>
        </p:txBody>
      </p:sp>
    </p:spTree>
    <p:extLst>
      <p:ext uri="{BB962C8B-B14F-4D97-AF65-F5344CB8AC3E}">
        <p14:creationId xmlns:p14="http://schemas.microsoft.com/office/powerpoint/2010/main" val="5847141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tLang="ja-JP" dirty="0" smtClean="0">
                <a:latin typeface="Times" charset="0"/>
              </a:rPr>
              <a:t>Mixed Methods</a:t>
            </a:r>
            <a:endParaRPr lang="en-US" altLang="ja-JP" dirty="0"/>
          </a:p>
        </p:txBody>
      </p:sp>
      <p:sp>
        <p:nvSpPr>
          <p:cNvPr id="183299" name="Rectangle 3"/>
          <p:cNvSpPr>
            <a:spLocks noGrp="1" noChangeArrowheads="1"/>
          </p:cNvSpPr>
          <p:nvPr>
            <p:ph type="body" idx="1"/>
          </p:nvPr>
        </p:nvSpPr>
        <p:spPr>
          <a:xfrm>
            <a:off x="609600" y="1828800"/>
            <a:ext cx="7772400" cy="4114800"/>
          </a:xfrm>
        </p:spPr>
        <p:txBody>
          <a:bodyPr/>
          <a:lstStyle/>
          <a:p>
            <a:pPr marL="514350" indent="-514350">
              <a:lnSpc>
                <a:spcPct val="90000"/>
              </a:lnSpc>
              <a:buFontTx/>
              <a:buAutoNum type="arabicParenBoth"/>
            </a:pPr>
            <a:r>
              <a:rPr lang="en-US" altLang="ja-JP" sz="2800" dirty="0" smtClean="0">
                <a:latin typeface="Times" charset="0"/>
              </a:rPr>
              <a:t>Qualitative data: Hirano’s story</a:t>
            </a:r>
            <a:r>
              <a:rPr lang="ja-JP" altLang="en-US" sz="2800" dirty="0" smtClean="0">
                <a:latin typeface="Times" charset="0"/>
              </a:rPr>
              <a:t> </a:t>
            </a:r>
            <a:r>
              <a:rPr lang="en-US" altLang="ja-JP" sz="2800" dirty="0" smtClean="0">
                <a:latin typeface="Times" charset="0"/>
              </a:rPr>
              <a:t>about</a:t>
            </a:r>
            <a:r>
              <a:rPr lang="ja-JP" altLang="en-US" sz="2800" dirty="0" smtClean="0">
                <a:latin typeface="Times" charset="0"/>
              </a:rPr>
              <a:t> </a:t>
            </a:r>
            <a:r>
              <a:rPr lang="en-US" altLang="ja-JP" sz="2800" dirty="0" smtClean="0">
                <a:latin typeface="Times" charset="0"/>
              </a:rPr>
              <a:t>form-unfocused</a:t>
            </a:r>
            <a:r>
              <a:rPr lang="ja-JP" altLang="en-US" sz="2800" dirty="0" smtClean="0">
                <a:latin typeface="Times" charset="0"/>
              </a:rPr>
              <a:t> </a:t>
            </a:r>
            <a:r>
              <a:rPr lang="en-US" altLang="ja-JP" sz="2800" dirty="0" smtClean="0">
                <a:latin typeface="Times" charset="0"/>
              </a:rPr>
              <a:t>classes</a:t>
            </a:r>
            <a:r>
              <a:rPr lang="ja-JP" altLang="en-US" sz="2800" dirty="0" smtClean="0">
                <a:latin typeface="Times" charset="0"/>
              </a:rPr>
              <a:t> </a:t>
            </a:r>
            <a:r>
              <a:rPr lang="en-US" altLang="ja-JP" sz="2800" dirty="0" smtClean="0">
                <a:latin typeface="Times" charset="0"/>
              </a:rPr>
              <a:t>for</a:t>
            </a:r>
            <a:r>
              <a:rPr lang="ja-JP" altLang="en-US" sz="2800" dirty="0" smtClean="0">
                <a:latin typeface="Times" charset="0"/>
              </a:rPr>
              <a:t> </a:t>
            </a:r>
            <a:r>
              <a:rPr lang="en-US" altLang="ja-JP" sz="2800" dirty="0" smtClean="0">
                <a:latin typeface="Times" charset="0"/>
              </a:rPr>
              <a:t>three</a:t>
            </a:r>
            <a:r>
              <a:rPr lang="ja-JP" altLang="en-US" sz="2800" dirty="0" smtClean="0">
                <a:latin typeface="Times" charset="0"/>
              </a:rPr>
              <a:t> </a:t>
            </a:r>
            <a:r>
              <a:rPr lang="en-US" altLang="ja-JP" sz="2800" dirty="0" smtClean="0">
                <a:latin typeface="Times" charset="0"/>
              </a:rPr>
              <a:t>years.</a:t>
            </a:r>
            <a:r>
              <a:rPr lang="ja-JP" altLang="en-US" sz="2800" dirty="0" smtClean="0">
                <a:latin typeface="Times" charset="0"/>
              </a:rPr>
              <a:t> </a:t>
            </a:r>
            <a:endParaRPr lang="en-US" altLang="ja-JP" sz="2800" dirty="0" smtClean="0">
              <a:latin typeface="Times" charset="0"/>
            </a:endParaRPr>
          </a:p>
          <a:p>
            <a:pPr marL="514350" indent="-514350">
              <a:lnSpc>
                <a:spcPct val="90000"/>
              </a:lnSpc>
              <a:buFontTx/>
              <a:buAutoNum type="arabicParenBoth"/>
            </a:pPr>
            <a:r>
              <a:rPr lang="en-US" altLang="ja-JP" sz="2800" dirty="0" smtClean="0">
                <a:latin typeface="Times" charset="0"/>
              </a:rPr>
              <a:t>Quantitative data: </a:t>
            </a:r>
            <a:r>
              <a:rPr lang="en-US" altLang="ja-JP" sz="2800" dirty="0" smtClean="0">
                <a:latin typeface="Times"/>
                <a:cs typeface="Times"/>
              </a:rPr>
              <a:t>student </a:t>
            </a:r>
            <a:r>
              <a:rPr lang="en-US" altLang="ja-JP" sz="2800" dirty="0">
                <a:latin typeface="Times"/>
                <a:cs typeface="Times"/>
              </a:rPr>
              <a:t>surveys for three years and the </a:t>
            </a:r>
            <a:r>
              <a:rPr lang="en-US" altLang="ja-JP" sz="2800" dirty="0" smtClean="0">
                <a:latin typeface="Times"/>
                <a:cs typeface="Times"/>
              </a:rPr>
              <a:t>ACE (</a:t>
            </a:r>
            <a:r>
              <a:rPr lang="en-US" altLang="ja-JP" sz="2800" dirty="0">
                <a:latin typeface="Times"/>
                <a:cs typeface="Times"/>
              </a:rPr>
              <a:t>Assessment of Communicative English) </a:t>
            </a:r>
            <a:r>
              <a:rPr lang="en-US" altLang="ja-JP" sz="2800" dirty="0" smtClean="0">
                <a:latin typeface="Times"/>
                <a:cs typeface="Times"/>
              </a:rPr>
              <a:t> </a:t>
            </a:r>
            <a:r>
              <a:rPr lang="en-US" altLang="ja-JP" sz="2800" dirty="0">
                <a:latin typeface="Times"/>
                <a:cs typeface="Times"/>
              </a:rPr>
              <a:t>test conducted in </a:t>
            </a:r>
            <a:r>
              <a:rPr lang="en-US" altLang="ja-JP" sz="2800" dirty="0" smtClean="0">
                <a:latin typeface="Times"/>
                <a:cs typeface="Times"/>
              </a:rPr>
              <a:t>2011</a:t>
            </a:r>
          </a:p>
          <a:p>
            <a:pPr marL="514350" indent="-514350">
              <a:lnSpc>
                <a:spcPct val="90000"/>
              </a:lnSpc>
              <a:buFontTx/>
              <a:buAutoNum type="arabicParenBoth"/>
            </a:pPr>
            <a:r>
              <a:rPr lang="ja-JP" altLang="ja-JP" sz="2800" dirty="0" smtClean="0">
                <a:latin typeface="Times"/>
                <a:cs typeface="Times"/>
              </a:rPr>
              <a:t> </a:t>
            </a:r>
            <a:r>
              <a:rPr lang="en-US" altLang="ja-JP" sz="2800" dirty="0">
                <a:latin typeface="Times" charset="0"/>
              </a:rPr>
              <a:t>Qualitative data: </a:t>
            </a:r>
            <a:r>
              <a:rPr lang="en-US" altLang="ja-JP" sz="2800" dirty="0" smtClean="0">
                <a:latin typeface="Times" charset="0"/>
              </a:rPr>
              <a:t>9 teacher interviews (after five years)</a:t>
            </a:r>
            <a:endParaRPr lang="en-US" altLang="ja-JP" sz="2800" dirty="0">
              <a:latin typeface="Times"/>
              <a:cs typeface="Time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2132856"/>
            <a:ext cx="2286016" cy="46166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400" b="1" dirty="0" smtClean="0"/>
              <a:t>2. Set a Goal</a:t>
            </a:r>
            <a:endParaRPr lang="ja-JP" altLang="en-US" sz="2400" b="1" dirty="0"/>
          </a:p>
        </p:txBody>
      </p:sp>
      <p:sp>
        <p:nvSpPr>
          <p:cNvPr id="4" name="正方形/長方形 3"/>
          <p:cNvSpPr/>
          <p:nvPr/>
        </p:nvSpPr>
        <p:spPr>
          <a:xfrm>
            <a:off x="179512" y="2924944"/>
            <a:ext cx="2286016" cy="830997"/>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400" b="1" dirty="0" smtClean="0"/>
              <a:t>3. Pre-reading</a:t>
            </a:r>
          </a:p>
          <a:p>
            <a:r>
              <a:rPr lang="en-US" altLang="ja-JP" sz="2400" b="1" dirty="0" smtClean="0"/>
              <a:t> </a:t>
            </a:r>
            <a:endParaRPr lang="ja-JP" altLang="en-US" b="1" dirty="0"/>
          </a:p>
        </p:txBody>
      </p:sp>
      <p:sp>
        <p:nvSpPr>
          <p:cNvPr id="5" name="正方形/長方形 4"/>
          <p:cNvSpPr/>
          <p:nvPr/>
        </p:nvSpPr>
        <p:spPr>
          <a:xfrm>
            <a:off x="179512" y="4149080"/>
            <a:ext cx="2561669" cy="830997"/>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altLang="ja-JP" sz="2400" b="1" dirty="0" smtClean="0"/>
              <a:t>4. While-reading</a:t>
            </a:r>
          </a:p>
          <a:p>
            <a:r>
              <a:rPr lang="en-US" altLang="ja-JP" sz="2400" b="1" dirty="0" smtClean="0"/>
              <a:t> </a:t>
            </a:r>
            <a:r>
              <a:rPr lang="ja-JP" altLang="en-US" b="1" dirty="0" smtClean="0"/>
              <a:t>　</a:t>
            </a:r>
            <a:endParaRPr lang="ja-JP" altLang="en-US" b="1" dirty="0"/>
          </a:p>
        </p:txBody>
      </p:sp>
      <p:sp>
        <p:nvSpPr>
          <p:cNvPr id="6" name="正方形/長方形 5"/>
          <p:cNvSpPr/>
          <p:nvPr/>
        </p:nvSpPr>
        <p:spPr>
          <a:xfrm>
            <a:off x="179512" y="5373216"/>
            <a:ext cx="2448272" cy="46166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400" b="1" dirty="0" smtClean="0"/>
              <a:t>5. Post-reading</a:t>
            </a:r>
            <a:endParaRPr lang="ja-JP" altLang="en-US" sz="2400" b="1" dirty="0"/>
          </a:p>
        </p:txBody>
      </p:sp>
      <p:sp>
        <p:nvSpPr>
          <p:cNvPr id="11" name="正方形/長方形 10"/>
          <p:cNvSpPr/>
          <p:nvPr/>
        </p:nvSpPr>
        <p:spPr>
          <a:xfrm>
            <a:off x="2699792" y="2996952"/>
            <a:ext cx="6215107" cy="400110"/>
          </a:xfrm>
          <a:prstGeom prst="rect">
            <a:avLst/>
          </a:prstGeom>
        </p:spPr>
        <p:txBody>
          <a:bodyPr wrap="square">
            <a:spAutoFit/>
          </a:bodyPr>
          <a:lstStyle/>
          <a:p>
            <a:r>
              <a:rPr lang="ja-JP" altLang="en-US" sz="2000" b="1" dirty="0" smtClean="0">
                <a:solidFill>
                  <a:srgbClr val="002060"/>
                </a:solidFill>
              </a:rPr>
              <a:t>→ </a:t>
            </a:r>
            <a:r>
              <a:rPr lang="en-US" altLang="ja-JP" sz="2000" b="1" dirty="0" smtClean="0">
                <a:solidFill>
                  <a:srgbClr val="002060"/>
                </a:solidFill>
              </a:rPr>
              <a:t>Activating the schema for understanding a topic</a:t>
            </a:r>
            <a:endParaRPr lang="en-US" altLang="ja-JP" b="1" dirty="0" smtClean="0">
              <a:solidFill>
                <a:srgbClr val="002060"/>
              </a:solidFill>
            </a:endParaRPr>
          </a:p>
        </p:txBody>
      </p:sp>
      <p:sp>
        <p:nvSpPr>
          <p:cNvPr id="12" name="正方形/長方形 11"/>
          <p:cNvSpPr/>
          <p:nvPr/>
        </p:nvSpPr>
        <p:spPr>
          <a:xfrm>
            <a:off x="2771800" y="4077072"/>
            <a:ext cx="5786478" cy="707886"/>
          </a:xfrm>
          <a:prstGeom prst="rect">
            <a:avLst/>
          </a:prstGeom>
        </p:spPr>
        <p:txBody>
          <a:bodyPr wrap="square">
            <a:spAutoFit/>
          </a:bodyPr>
          <a:lstStyle/>
          <a:p>
            <a:r>
              <a:rPr lang="ja-JP" altLang="en-US" sz="2000" b="1" dirty="0" smtClean="0">
                <a:solidFill>
                  <a:srgbClr val="002060"/>
                </a:solidFill>
              </a:rPr>
              <a:t>→ </a:t>
            </a:r>
            <a:r>
              <a:rPr lang="en-US" altLang="ja-JP" sz="2000" b="1" dirty="0" smtClean="0">
                <a:solidFill>
                  <a:srgbClr val="002060"/>
                </a:solidFill>
              </a:rPr>
              <a:t>Understanding the content of the story using reading strategies such as scanning</a:t>
            </a:r>
          </a:p>
        </p:txBody>
      </p:sp>
      <p:sp>
        <p:nvSpPr>
          <p:cNvPr id="13" name="正方形/長方形 12"/>
          <p:cNvSpPr/>
          <p:nvPr/>
        </p:nvSpPr>
        <p:spPr>
          <a:xfrm>
            <a:off x="2771800" y="5157192"/>
            <a:ext cx="5929386" cy="1015663"/>
          </a:xfrm>
          <a:prstGeom prst="rect">
            <a:avLst/>
          </a:prstGeom>
        </p:spPr>
        <p:txBody>
          <a:bodyPr wrap="square">
            <a:spAutoFit/>
          </a:bodyPr>
          <a:lstStyle/>
          <a:p>
            <a:r>
              <a:rPr lang="ja-JP" altLang="en-US" sz="2000" b="1" dirty="0" smtClean="0">
                <a:solidFill>
                  <a:srgbClr val="002060"/>
                </a:solidFill>
              </a:rPr>
              <a:t>→ </a:t>
            </a:r>
            <a:r>
              <a:rPr lang="en-US" altLang="ja-JP" sz="2000" b="1" dirty="0" smtClean="0">
                <a:solidFill>
                  <a:srgbClr val="002060"/>
                </a:solidFill>
              </a:rPr>
              <a:t>Implementing a speaking test and a fun essay for deeper understanding of the content and personalization</a:t>
            </a:r>
            <a:endParaRPr lang="ja-JP" altLang="en-US" sz="2000" b="1" dirty="0">
              <a:solidFill>
                <a:srgbClr val="002060"/>
              </a:solidFill>
            </a:endParaRPr>
          </a:p>
        </p:txBody>
      </p:sp>
      <p:sp>
        <p:nvSpPr>
          <p:cNvPr id="14" name="正方形/長方形 13"/>
          <p:cNvSpPr/>
          <p:nvPr/>
        </p:nvSpPr>
        <p:spPr>
          <a:xfrm>
            <a:off x="251520" y="1340768"/>
            <a:ext cx="2214578" cy="46166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400" b="1" dirty="0" smtClean="0"/>
              <a:t>1. Small Talk</a:t>
            </a:r>
            <a:endParaRPr lang="ja-JP" altLang="en-US" sz="2400" b="1" dirty="0"/>
          </a:p>
        </p:txBody>
      </p:sp>
      <p:sp>
        <p:nvSpPr>
          <p:cNvPr id="15" name="正方形/長方形 14"/>
          <p:cNvSpPr/>
          <p:nvPr/>
        </p:nvSpPr>
        <p:spPr>
          <a:xfrm>
            <a:off x="2555776" y="1340768"/>
            <a:ext cx="6480720" cy="1785104"/>
          </a:xfrm>
          <a:prstGeom prst="rect">
            <a:avLst/>
          </a:prstGeom>
        </p:spPr>
        <p:txBody>
          <a:bodyPr wrap="square">
            <a:spAutoFit/>
          </a:bodyPr>
          <a:lstStyle/>
          <a:p>
            <a:pPr>
              <a:lnSpc>
                <a:spcPct val="150000"/>
              </a:lnSpc>
            </a:pPr>
            <a:r>
              <a:rPr lang="ja-JP" altLang="en-US" sz="2000" b="1" dirty="0" smtClean="0">
                <a:solidFill>
                  <a:srgbClr val="002060"/>
                </a:solidFill>
              </a:rPr>
              <a:t> → </a:t>
            </a:r>
            <a:r>
              <a:rPr lang="en-US" altLang="ja-JP" sz="2000" b="1" dirty="0" smtClean="0">
                <a:solidFill>
                  <a:srgbClr val="002060"/>
                </a:solidFill>
              </a:rPr>
              <a:t>As a warm-up, a pair conversation using </a:t>
            </a:r>
          </a:p>
          <a:p>
            <a:pPr>
              <a:lnSpc>
                <a:spcPct val="150000"/>
              </a:lnSpc>
            </a:pPr>
            <a:r>
              <a:rPr lang="ja-JP" altLang="en-US" sz="2000" b="1" dirty="0" smtClean="0">
                <a:solidFill>
                  <a:srgbClr val="002060"/>
                </a:solidFill>
              </a:rPr>
              <a:t>　　　　　　　　　　　　                    </a:t>
            </a:r>
            <a:r>
              <a:rPr lang="en-US" altLang="ja-JP" sz="2000" b="1" dirty="0" smtClean="0">
                <a:solidFill>
                  <a:srgbClr val="002060"/>
                </a:solidFill>
              </a:rPr>
              <a:t>about a general topic.</a:t>
            </a:r>
          </a:p>
          <a:p>
            <a:pPr>
              <a:lnSpc>
                <a:spcPct val="150000"/>
              </a:lnSpc>
            </a:pPr>
            <a:r>
              <a:rPr lang="ja-JP" altLang="en-US" sz="2000" b="1" dirty="0" smtClean="0">
                <a:solidFill>
                  <a:srgbClr val="002060"/>
                </a:solidFill>
              </a:rPr>
              <a:t>　   </a:t>
            </a:r>
            <a:r>
              <a:rPr lang="en-US" altLang="ja-JP" sz="2000" b="1" dirty="0" smtClean="0">
                <a:solidFill>
                  <a:srgbClr val="002060"/>
                </a:solidFill>
              </a:rPr>
              <a:t>For example, “What did you do yesterday? “</a:t>
            </a:r>
          </a:p>
          <a:p>
            <a:endParaRPr lang="ja-JP" altLang="en-US" sz="2000" b="1" dirty="0">
              <a:solidFill>
                <a:srgbClr val="002060"/>
              </a:solidFill>
            </a:endParaRPr>
          </a:p>
        </p:txBody>
      </p:sp>
      <p:sp>
        <p:nvSpPr>
          <p:cNvPr id="16" name="正方形/長方形 15"/>
          <p:cNvSpPr/>
          <p:nvPr/>
        </p:nvSpPr>
        <p:spPr>
          <a:xfrm>
            <a:off x="2987824" y="1916832"/>
            <a:ext cx="3096344" cy="40011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000" b="1" dirty="0" smtClean="0">
                <a:solidFill>
                  <a:srgbClr val="860A5D"/>
                </a:solidFill>
              </a:rPr>
              <a:t>conversation strategies</a:t>
            </a:r>
            <a:endParaRPr lang="ja-JP" altLang="en-US" sz="2000" b="1" dirty="0"/>
          </a:p>
        </p:txBody>
      </p:sp>
      <p:sp>
        <p:nvSpPr>
          <p:cNvPr id="17" name="正方形/長方形 16"/>
          <p:cNvSpPr/>
          <p:nvPr/>
        </p:nvSpPr>
        <p:spPr>
          <a:xfrm>
            <a:off x="251520" y="548680"/>
            <a:ext cx="8496944" cy="646331"/>
          </a:xfrm>
          <a:prstGeom prst="rect">
            <a:avLst/>
          </a:prstGeom>
          <a:solidFill>
            <a:schemeClr val="bg2"/>
          </a:solidFill>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2400" b="1" dirty="0" smtClean="0">
                <a:solidFill>
                  <a:srgbClr val="C00000"/>
                </a:solidFill>
              </a:rPr>
              <a:t>　        </a:t>
            </a:r>
            <a:r>
              <a:rPr lang="ja-JP" altLang="en-US" sz="3600" dirty="0" smtClean="0">
                <a:solidFill>
                  <a:srgbClr val="003300"/>
                </a:solidFill>
                <a:latin typeface="Times"/>
                <a:cs typeface="Times"/>
              </a:rPr>
              <a:t> </a:t>
            </a:r>
            <a:r>
              <a:rPr lang="en-US" altLang="ja-JP" sz="3600" dirty="0" smtClean="0">
                <a:solidFill>
                  <a:srgbClr val="003300"/>
                </a:solidFill>
                <a:latin typeface="Times"/>
                <a:cs typeface="Times"/>
              </a:rPr>
              <a:t>Flow of One Lesson </a:t>
            </a:r>
          </a:p>
        </p:txBody>
      </p:sp>
      <p:sp>
        <p:nvSpPr>
          <p:cNvPr id="19" name="正方形/長方形 18"/>
          <p:cNvSpPr/>
          <p:nvPr/>
        </p:nvSpPr>
        <p:spPr>
          <a:xfrm rot="10800000" flipV="1">
            <a:off x="611560" y="3356992"/>
            <a:ext cx="1428760" cy="3600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3300"/>
                </a:solidFill>
              </a:rPr>
              <a:t>Skimming</a:t>
            </a:r>
            <a:endParaRPr kumimoji="1" lang="ja-JP" altLang="en-US" sz="2000" b="1" dirty="0">
              <a:solidFill>
                <a:srgbClr val="003300"/>
              </a:solidFill>
            </a:endParaRPr>
          </a:p>
        </p:txBody>
      </p:sp>
      <p:sp>
        <p:nvSpPr>
          <p:cNvPr id="20" name="正方形/長方形 19"/>
          <p:cNvSpPr/>
          <p:nvPr/>
        </p:nvSpPr>
        <p:spPr>
          <a:xfrm rot="10800000" flipV="1">
            <a:off x="683568" y="4653136"/>
            <a:ext cx="1428760" cy="2857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rgbClr val="003300"/>
                </a:solidFill>
              </a:rPr>
              <a:t>Scanning</a:t>
            </a:r>
            <a:endParaRPr kumimoji="1" lang="ja-JP" altLang="en-US" sz="2000" b="1" dirty="0">
              <a:solidFill>
                <a:srgbClr val="003300"/>
              </a:solidFill>
            </a:endParaRPr>
          </a:p>
        </p:txBody>
      </p:sp>
    </p:spTree>
    <p:extLst>
      <p:ext uri="{BB962C8B-B14F-4D97-AF65-F5344CB8AC3E}">
        <p14:creationId xmlns:p14="http://schemas.microsoft.com/office/powerpoint/2010/main" val="4008365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ppt_x"/>
                                          </p:val>
                                        </p:tav>
                                        <p:tav tm="100000">
                                          <p:val>
                                            <p:strVal val="#ppt_x"/>
                                          </p:val>
                                        </p:tav>
                                      </p:tavLst>
                                    </p:anim>
                                    <p:anim calcmode="lin" valueType="num">
                                      <p:cBhvr additive="base">
                                        <p:cTn id="1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92696"/>
            <a:ext cx="7772400" cy="1368152"/>
          </a:xfrm>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smtClean="0">
                <a:latin typeface="Times"/>
                <a:cs typeface="Times"/>
              </a:rPr>
              <a:t>Year One</a:t>
            </a:r>
            <a:br>
              <a:rPr lang="en-US" altLang="ja-JP" sz="4000" dirty="0" smtClean="0">
                <a:latin typeface="Times"/>
                <a:cs typeface="Times"/>
              </a:rPr>
            </a:br>
            <a:r>
              <a:rPr lang="ja-JP" altLang="en-US" sz="4000" dirty="0" smtClean="0">
                <a:latin typeface="Times"/>
                <a:cs typeface="Times"/>
              </a:rPr>
              <a:t> </a:t>
            </a:r>
            <a:endParaRPr kumimoji="1" lang="ja-JP" altLang="en-US" sz="4000" dirty="0">
              <a:latin typeface="Times"/>
              <a:cs typeface="Times"/>
            </a:endParaRPr>
          </a:p>
        </p:txBody>
      </p:sp>
      <p:sp>
        <p:nvSpPr>
          <p:cNvPr id="3" name="コンテンツ プレースホルダー 2"/>
          <p:cNvSpPr>
            <a:spLocks noGrp="1"/>
          </p:cNvSpPr>
          <p:nvPr>
            <p:ph idx="1"/>
          </p:nvPr>
        </p:nvSpPr>
        <p:spPr>
          <a:xfrm>
            <a:off x="685800" y="2204864"/>
            <a:ext cx="7772400" cy="4104456"/>
          </a:xfrm>
        </p:spPr>
        <p:txBody>
          <a:bodyPr/>
          <a:lstStyle/>
          <a:p>
            <a:pPr marL="0" indent="0">
              <a:buNone/>
            </a:pPr>
            <a:r>
              <a:rPr lang="en-US" altLang="ja-JP" sz="2000" dirty="0">
                <a:latin typeface="Times"/>
                <a:cs typeface="Times"/>
              </a:rPr>
              <a:t>At the beginning of April, it took some time for students to become accustomed to all the classes being taught only in English. However, </a:t>
            </a:r>
            <a:r>
              <a:rPr lang="en-US" altLang="ja-JP" sz="2000" dirty="0">
                <a:solidFill>
                  <a:srgbClr val="FF0000"/>
                </a:solidFill>
                <a:latin typeface="Times"/>
                <a:cs typeface="Times"/>
              </a:rPr>
              <a:t>my colleagues soon told me that almost no students slept during the class and there was an increase in motivation for studying English. </a:t>
            </a:r>
            <a:r>
              <a:rPr lang="en-US" altLang="ja-JP" sz="2000" dirty="0">
                <a:latin typeface="Times"/>
                <a:cs typeface="Times"/>
              </a:rPr>
              <a:t>Teachers had a meeting once a week for sharing problems related to our lessons. We also talked about the rubrics of both a speaking test and a writing </a:t>
            </a:r>
            <a:r>
              <a:rPr lang="en-US" altLang="ja-JP" sz="2000" dirty="0" smtClean="0">
                <a:latin typeface="Times"/>
                <a:cs typeface="Times"/>
              </a:rPr>
              <a:t>test</a:t>
            </a:r>
            <a:r>
              <a:rPr lang="en-US" altLang="ja-JP" sz="2000" dirty="0" smtClean="0">
                <a:solidFill>
                  <a:srgbClr val="FF0000"/>
                </a:solidFill>
                <a:latin typeface="Times"/>
                <a:cs typeface="Times"/>
              </a:rPr>
              <a:t>. </a:t>
            </a:r>
            <a:r>
              <a:rPr lang="en-US" altLang="ja-JP" sz="2000" dirty="0">
                <a:solidFill>
                  <a:srgbClr val="FF0000"/>
                </a:solidFill>
                <a:latin typeface="Times"/>
                <a:cs typeface="Times"/>
              </a:rPr>
              <a:t>I was surprised and happy to see the improvement in students’ speaking ability in their first speaking test in front of a video camera.</a:t>
            </a:r>
            <a:r>
              <a:rPr lang="en-US" altLang="ja-JP" sz="2000" dirty="0">
                <a:latin typeface="Times"/>
                <a:cs typeface="Times"/>
              </a:rPr>
              <a:t> Even though the students were nervous, most somehow managed a three-minute conversation about a familiar topic using basic conversation strategies. </a:t>
            </a:r>
            <a:r>
              <a:rPr lang="en-US" altLang="ja-JP" sz="2000" dirty="0">
                <a:solidFill>
                  <a:srgbClr val="FF0000"/>
                </a:solidFill>
                <a:latin typeface="Times"/>
                <a:cs typeface="Times"/>
              </a:rPr>
              <a:t>Moreover, I was pleased to see students’ writing, which we call “fun essays” because they use colorful paper and include club </a:t>
            </a:r>
            <a:r>
              <a:rPr lang="en-US" altLang="ja-JP" sz="2000" dirty="0" smtClean="0">
                <a:solidFill>
                  <a:srgbClr val="FF0000"/>
                </a:solidFill>
                <a:latin typeface="Times"/>
                <a:cs typeface="Times"/>
              </a:rPr>
              <a:t>photos.</a:t>
            </a:r>
            <a:r>
              <a:rPr lang="ja-JP" altLang="ja-JP" sz="2000" dirty="0" smtClean="0">
                <a:solidFill>
                  <a:srgbClr val="FF0000"/>
                </a:solidFill>
                <a:latin typeface="Times"/>
                <a:cs typeface="Times"/>
              </a:rPr>
              <a:t> </a:t>
            </a:r>
            <a:endParaRPr kumimoji="1" lang="ja-JP" altLang="en-US" sz="2000" dirty="0">
              <a:solidFill>
                <a:srgbClr val="FF0000"/>
              </a:solidFill>
              <a:latin typeface="Times"/>
              <a:cs typeface="Times"/>
            </a:endParaRPr>
          </a:p>
        </p:txBody>
      </p:sp>
    </p:spTree>
    <p:extLst>
      <p:ext uri="{BB962C8B-B14F-4D97-AF65-F5344CB8AC3E}">
        <p14:creationId xmlns:p14="http://schemas.microsoft.com/office/powerpoint/2010/main" val="2295705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48680"/>
            <a:ext cx="7772400" cy="1440160"/>
          </a:xfrm>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One</a:t>
            </a:r>
            <a:br>
              <a:rPr lang="en-US" altLang="ja-JP" sz="4000" dirty="0">
                <a:latin typeface="Times"/>
                <a:cs typeface="Times"/>
              </a:rPr>
            </a:b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000" dirty="0" smtClean="0">
                <a:latin typeface="Times"/>
                <a:cs typeface="Times"/>
              </a:rPr>
              <a:t>・</a:t>
            </a:r>
            <a:r>
              <a:rPr lang="en-US" altLang="ja-JP" sz="2000" dirty="0" smtClean="0">
                <a:latin typeface="Times"/>
                <a:cs typeface="Times"/>
              </a:rPr>
              <a:t>I </a:t>
            </a:r>
            <a:r>
              <a:rPr lang="en-US" altLang="ja-JP" sz="2000" dirty="0">
                <a:latin typeface="Times"/>
                <a:cs typeface="Times"/>
              </a:rPr>
              <a:t>did not want to write something in English because my English was poor. But I could gradually get used to writing. Finally I completed a fun essay. </a:t>
            </a:r>
            <a:r>
              <a:rPr lang="en-US" altLang="ja-JP" sz="2000" dirty="0">
                <a:solidFill>
                  <a:srgbClr val="FF0000"/>
                </a:solidFill>
                <a:latin typeface="Times"/>
                <a:cs typeface="Times"/>
              </a:rPr>
              <a:t>I was a little embarrassed that not only my classmates but also students from different classes looked at mine and some friends told me my work was cute and colorful. I was very happy.</a:t>
            </a:r>
            <a:r>
              <a:rPr lang="en-US" altLang="ja-JP" sz="2000" dirty="0">
                <a:latin typeface="Times"/>
                <a:cs typeface="Times"/>
              </a:rPr>
              <a:t> (Student A)</a:t>
            </a:r>
            <a:endParaRPr lang="ja-JP" altLang="ja-JP" sz="2000" dirty="0">
              <a:latin typeface="Times"/>
              <a:cs typeface="Times"/>
            </a:endParaRPr>
          </a:p>
          <a:p>
            <a:pPr marL="0" indent="0">
              <a:buNone/>
            </a:pPr>
            <a:endParaRPr lang="ja-JP" altLang="ja-JP" sz="2000" dirty="0">
              <a:latin typeface="Times"/>
              <a:cs typeface="Times"/>
            </a:endParaRPr>
          </a:p>
          <a:p>
            <a:pPr marL="0" indent="0">
              <a:buNone/>
            </a:pPr>
            <a:r>
              <a:rPr lang="ja-JP" altLang="en-US" sz="2000" dirty="0" smtClean="0">
                <a:latin typeface="Times"/>
                <a:cs typeface="Times"/>
              </a:rPr>
              <a:t>・</a:t>
            </a:r>
            <a:r>
              <a:rPr lang="en-US" altLang="ja-JP" sz="2000" dirty="0" smtClean="0">
                <a:latin typeface="Times"/>
                <a:cs typeface="Times"/>
              </a:rPr>
              <a:t>I </a:t>
            </a:r>
            <a:r>
              <a:rPr lang="en-US" altLang="ja-JP" sz="2000" dirty="0">
                <a:latin typeface="Times"/>
                <a:cs typeface="Times"/>
              </a:rPr>
              <a:t>was surprised to see the rubric for the fun essay as I was not good at </a:t>
            </a:r>
            <a:r>
              <a:rPr lang="ja-JP" altLang="en-US" sz="2000" dirty="0" smtClean="0">
                <a:latin typeface="Times"/>
                <a:cs typeface="Times"/>
              </a:rPr>
              <a:t>　</a:t>
            </a:r>
            <a:r>
              <a:rPr lang="en-US" altLang="ja-JP" sz="2000" dirty="0" smtClean="0">
                <a:latin typeface="Times"/>
                <a:cs typeface="Times"/>
              </a:rPr>
              <a:t>English</a:t>
            </a:r>
            <a:r>
              <a:rPr lang="en-US" altLang="ja-JP" sz="2000" dirty="0">
                <a:latin typeface="Times"/>
                <a:cs typeface="Times"/>
              </a:rPr>
              <a:t>. But as one of the criteria was design, I wrote my essay without worrying about my English. I want to </a:t>
            </a:r>
            <a:r>
              <a:rPr lang="en-US" altLang="ja-JP" sz="2000" dirty="0" smtClean="0">
                <a:latin typeface="Times"/>
                <a:cs typeface="Times"/>
              </a:rPr>
              <a:t>increase </a:t>
            </a:r>
            <a:r>
              <a:rPr lang="en-US" altLang="ja-JP" sz="2000" dirty="0">
                <a:latin typeface="Times"/>
                <a:cs typeface="Times"/>
              </a:rPr>
              <a:t>the number of the words for the next fun essay. (Student B)</a:t>
            </a:r>
            <a:endParaRPr lang="ja-JP" altLang="ja-JP" sz="2000" dirty="0">
              <a:latin typeface="Times"/>
              <a:cs typeface="Times"/>
            </a:endParaRPr>
          </a:p>
          <a:p>
            <a:pPr marL="0" indent="0">
              <a:buNone/>
            </a:pPr>
            <a:endParaRPr kumimoji="1" lang="ja-JP" altLang="en-US" sz="2000" dirty="0">
              <a:latin typeface="Times"/>
              <a:cs typeface="Times"/>
            </a:endParaRPr>
          </a:p>
        </p:txBody>
      </p:sp>
    </p:spTree>
    <p:extLst>
      <p:ext uri="{BB962C8B-B14F-4D97-AF65-F5344CB8AC3E}">
        <p14:creationId xmlns:p14="http://schemas.microsoft.com/office/powerpoint/2010/main" val="39792018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charset="0"/>
              </a:rPr>
              <a:t>Introduction</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800" dirty="0">
                <a:latin typeface="Times"/>
                <a:cs typeface="Times"/>
              </a:rPr>
              <a:t>Ellis (2003) claimed that “[</a:t>
            </a:r>
            <a:r>
              <a:rPr lang="en-US" altLang="ja-JP" sz="2800" dirty="0" err="1">
                <a:latin typeface="Times"/>
                <a:cs typeface="Times"/>
              </a:rPr>
              <a:t>i</a:t>
            </a:r>
            <a:r>
              <a:rPr lang="en-US" altLang="ja-JP" sz="2800" dirty="0">
                <a:latin typeface="Times"/>
                <a:cs typeface="Times"/>
              </a:rPr>
              <a:t>]t should be noted that the rationale for task-based syllabuses is largely theoretical in nature, there being little empirical evidence to demonstrate that they are superior to linguistic syllabuses” (p. 210). Although TBLT has gained prominence in language leaning and teaching, there has been little discussion about how to develop a TBLT syllabus or a curriculum.</a:t>
            </a:r>
            <a:r>
              <a:rPr lang="ja-JP" altLang="ja-JP" sz="2800" dirty="0">
                <a:latin typeface="Times"/>
                <a:cs typeface="Times"/>
              </a:rPr>
              <a:t> </a:t>
            </a:r>
            <a:endParaRPr kumimoji="1" lang="ja-JP" altLang="en-US" sz="2800" dirty="0">
              <a:latin typeface="Times"/>
              <a:cs typeface="Times"/>
            </a:endParaRPr>
          </a:p>
        </p:txBody>
      </p:sp>
    </p:spTree>
    <p:extLst>
      <p:ext uri="{BB962C8B-B14F-4D97-AF65-F5344CB8AC3E}">
        <p14:creationId xmlns:p14="http://schemas.microsoft.com/office/powerpoint/2010/main" val="24014998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Appendix\2011_01_13\IMG_0001.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78290" y="923415"/>
            <a:ext cx="6858000" cy="5011167"/>
          </a:xfrm>
          <a:prstGeom prst="rect">
            <a:avLst/>
          </a:prstGeom>
          <a:noFill/>
          <a:ln>
            <a:noFill/>
          </a:ln>
        </p:spPr>
      </p:pic>
    </p:spTree>
    <p:extLst>
      <p:ext uri="{BB962C8B-B14F-4D97-AF65-F5344CB8AC3E}">
        <p14:creationId xmlns:p14="http://schemas.microsoft.com/office/powerpoint/2010/main" val="3425265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Appendix\2011_01_13\IMG_0010.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40583" y="951025"/>
            <a:ext cx="6858000" cy="4955950"/>
          </a:xfrm>
          <a:prstGeom prst="rect">
            <a:avLst/>
          </a:prstGeom>
          <a:noFill/>
          <a:ln>
            <a:noFill/>
          </a:ln>
        </p:spPr>
      </p:pic>
    </p:spTree>
    <p:extLst>
      <p:ext uri="{BB962C8B-B14F-4D97-AF65-F5344CB8AC3E}">
        <p14:creationId xmlns:p14="http://schemas.microsoft.com/office/powerpoint/2010/main" val="37676275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One</a:t>
            </a:r>
            <a:br>
              <a:rPr lang="en-US" altLang="ja-JP" sz="4000" dirty="0">
                <a:latin typeface="Times"/>
                <a:cs typeface="Times"/>
              </a:rPr>
            </a:b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solidFill>
                  <a:srgbClr val="FF0000"/>
                </a:solidFill>
                <a:latin typeface="Times"/>
                <a:cs typeface="Times"/>
              </a:rPr>
              <a:t>My colleagues were also moved when they saw their students’ work displayed in the hallway. They told me that they had not expected their students to complete such excellent essays. </a:t>
            </a:r>
            <a:r>
              <a:rPr lang="en-US" altLang="ja-JP" sz="2400" dirty="0">
                <a:latin typeface="Times"/>
                <a:cs typeface="Times"/>
              </a:rPr>
              <a:t>In addition, it was a good opportunity for teachers of other subjects to see what we had been doing for the English curriculum reform project. Two English teachers gave me the following comments:</a:t>
            </a:r>
            <a:endParaRPr lang="ja-JP" altLang="ja-JP" sz="2400" dirty="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31272417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One</a:t>
            </a:r>
            <a:br>
              <a:rPr lang="en-US" altLang="ja-JP" sz="4000" dirty="0">
                <a:latin typeface="Times"/>
                <a:cs typeface="Times"/>
              </a:rPr>
            </a:b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latin typeface="Times"/>
                <a:cs typeface="Times"/>
              </a:rPr>
              <a:t>The essays of the first-year students were much better than those of the second-year students as theirs were much more colorful and longer. (Teacher A)</a:t>
            </a:r>
            <a:endParaRPr lang="ja-JP" altLang="ja-JP" sz="2400" dirty="0">
              <a:latin typeface="Times"/>
              <a:cs typeface="Times"/>
            </a:endParaRPr>
          </a:p>
          <a:p>
            <a:pPr marL="0" indent="0">
              <a:buNone/>
            </a:pPr>
            <a:r>
              <a:rPr lang="en-US" altLang="ja-JP" sz="2400" dirty="0">
                <a:latin typeface="Times"/>
                <a:cs typeface="Times"/>
              </a:rPr>
              <a:t> </a:t>
            </a:r>
            <a:endParaRPr lang="ja-JP" altLang="ja-JP" sz="2400" dirty="0">
              <a:latin typeface="Times"/>
              <a:cs typeface="Times"/>
            </a:endParaRPr>
          </a:p>
          <a:p>
            <a:pPr marL="0" indent="0">
              <a:buNone/>
            </a:pPr>
            <a:r>
              <a:rPr lang="en-US" altLang="ja-JP" sz="2400" dirty="0">
                <a:latin typeface="Times"/>
                <a:cs typeface="Times"/>
              </a:rPr>
              <a:t>I did not know that some students of my homeroom class were good at design. It was a good thing to show us students’ essays because we could not easily see what the reform project was. (Teacher B)</a:t>
            </a:r>
            <a:endParaRPr lang="ja-JP" altLang="ja-JP" sz="2400" dirty="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28391452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a:t>
            </a:r>
            <a:r>
              <a:rPr lang="en-US" altLang="ja-JP" sz="4000" dirty="0" smtClean="0">
                <a:latin typeface="Times"/>
                <a:cs typeface="Times"/>
              </a:rPr>
              <a:t>Two</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latin typeface="Times"/>
                <a:cs typeface="Times"/>
              </a:rPr>
              <a:t>All the second-year students started one-hour extensive reading once a week from the second semester following the advice </a:t>
            </a:r>
            <a:r>
              <a:rPr lang="ja-JP" altLang="ja-JP" sz="2400" dirty="0" smtClean="0">
                <a:latin typeface="Times"/>
                <a:cs typeface="Times"/>
              </a:rPr>
              <a:t>b</a:t>
            </a:r>
            <a:r>
              <a:rPr lang="en-US" altLang="ja-JP" sz="2400" dirty="0" smtClean="0">
                <a:latin typeface="Times"/>
                <a:cs typeface="Times"/>
              </a:rPr>
              <a:t>y </a:t>
            </a:r>
            <a:r>
              <a:rPr lang="en-US" altLang="ja-JP" sz="2400" dirty="0">
                <a:latin typeface="Times"/>
                <a:cs typeface="Times"/>
              </a:rPr>
              <a:t>Sato and continued reading the </a:t>
            </a:r>
            <a:r>
              <a:rPr lang="en-US" altLang="ja-JP" sz="2400" i="1" dirty="0">
                <a:latin typeface="Times"/>
                <a:cs typeface="Times"/>
              </a:rPr>
              <a:t>True Stories</a:t>
            </a:r>
            <a:r>
              <a:rPr lang="en-US" altLang="ja-JP" sz="2400" dirty="0">
                <a:latin typeface="Times"/>
                <a:cs typeface="Times"/>
              </a:rPr>
              <a:t> series in addition to the textbook. They were able to read the content of the stories more quickly than before</a:t>
            </a:r>
            <a:r>
              <a:rPr lang="en-US" altLang="ja-JP" sz="2400" dirty="0">
                <a:solidFill>
                  <a:srgbClr val="FF0000"/>
                </a:solidFill>
                <a:latin typeface="Times"/>
                <a:cs typeface="Times"/>
              </a:rPr>
              <a:t>. All the teachers </a:t>
            </a:r>
            <a:r>
              <a:rPr lang="en-US" altLang="ja-JP" sz="2400" dirty="0" smtClean="0">
                <a:solidFill>
                  <a:srgbClr val="FF0000"/>
                </a:solidFill>
                <a:latin typeface="Times"/>
                <a:cs typeface="Times"/>
              </a:rPr>
              <a:t>involved </a:t>
            </a:r>
            <a:r>
              <a:rPr lang="en-US" altLang="ja-JP" sz="2400" dirty="0">
                <a:solidFill>
                  <a:srgbClr val="FF0000"/>
                </a:solidFill>
                <a:latin typeface="Times"/>
                <a:cs typeface="Times"/>
              </a:rPr>
              <a:t>in extensive reading told me that their students suddenly concentrated on reading the books of the Oxford Reading Tree (ORT) and Foundations Reading Library (FRL) series. </a:t>
            </a:r>
            <a:r>
              <a:rPr lang="en-US" altLang="ja-JP" sz="2400" dirty="0">
                <a:latin typeface="Times"/>
                <a:cs typeface="Times"/>
              </a:rPr>
              <a:t>I realized that those books had an impact on students’ motivation.</a:t>
            </a:r>
            <a:r>
              <a:rPr lang="ja-JP" altLang="ja-JP" sz="2400" dirty="0">
                <a:latin typeface="Times"/>
                <a:cs typeface="Times"/>
              </a:rPr>
              <a:t> </a:t>
            </a:r>
            <a:endParaRPr kumimoji="1" lang="ja-JP" altLang="en-US" sz="2400" dirty="0">
              <a:latin typeface="Times"/>
              <a:cs typeface="Times"/>
            </a:endParaRPr>
          </a:p>
        </p:txBody>
      </p:sp>
    </p:spTree>
    <p:extLst>
      <p:ext uri="{BB962C8B-B14F-4D97-AF65-F5344CB8AC3E}">
        <p14:creationId xmlns:p14="http://schemas.microsoft.com/office/powerpoint/2010/main" val="38247838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acher\Pictures\th12076483824rmi4-2.jpg"/>
          <p:cNvPicPr>
            <a:picLocks noChangeAspect="1" noChangeArrowheads="1"/>
          </p:cNvPicPr>
          <p:nvPr/>
        </p:nvPicPr>
        <p:blipFill>
          <a:blip r:embed="rId2" cstate="print"/>
          <a:srcRect/>
          <a:stretch>
            <a:fillRect/>
          </a:stretch>
        </p:blipFill>
        <p:spPr bwMode="auto">
          <a:xfrm>
            <a:off x="4427984" y="836712"/>
            <a:ext cx="4104456" cy="2448272"/>
          </a:xfrm>
          <a:prstGeom prst="rect">
            <a:avLst/>
          </a:prstGeom>
          <a:noFill/>
        </p:spPr>
      </p:pic>
      <p:sp>
        <p:nvSpPr>
          <p:cNvPr id="5" name="テキスト ボックス 4"/>
          <p:cNvSpPr txBox="1"/>
          <p:nvPr/>
        </p:nvSpPr>
        <p:spPr>
          <a:xfrm>
            <a:off x="4572000" y="332656"/>
            <a:ext cx="4067944" cy="461665"/>
          </a:xfrm>
          <a:prstGeom prst="rect">
            <a:avLst/>
          </a:prstGeom>
          <a:noFill/>
        </p:spPr>
        <p:txBody>
          <a:bodyPr wrap="square" rtlCol="0">
            <a:spAutoFit/>
          </a:bodyPr>
          <a:lstStyle/>
          <a:p>
            <a:r>
              <a:rPr lang="en-US" altLang="ja-JP" sz="2400" b="1" dirty="0" smtClean="0"/>
              <a:t>Foundation Reading Library</a:t>
            </a:r>
            <a:endParaRPr kumimoji="1" lang="ja-JP" altLang="en-US" sz="2400" b="1" dirty="0"/>
          </a:p>
        </p:txBody>
      </p:sp>
      <p:pic>
        <p:nvPicPr>
          <p:cNvPr id="1027" name="Picture 3" descr="C:\Users\teacher\Pictures\9780131345560.gif"/>
          <p:cNvPicPr>
            <a:picLocks noChangeAspect="1" noChangeArrowheads="1"/>
          </p:cNvPicPr>
          <p:nvPr/>
        </p:nvPicPr>
        <p:blipFill>
          <a:blip r:embed="rId3" cstate="print"/>
          <a:srcRect/>
          <a:stretch>
            <a:fillRect/>
          </a:stretch>
        </p:blipFill>
        <p:spPr bwMode="auto">
          <a:xfrm>
            <a:off x="323528" y="1556792"/>
            <a:ext cx="2016224" cy="2736304"/>
          </a:xfrm>
          <a:prstGeom prst="rect">
            <a:avLst/>
          </a:prstGeom>
          <a:noFill/>
        </p:spPr>
      </p:pic>
      <p:pic>
        <p:nvPicPr>
          <p:cNvPr id="1028" name="Picture 4" descr="C:\Users\teacher\Pictures\9780131182653.gif"/>
          <p:cNvPicPr>
            <a:picLocks noChangeAspect="1" noChangeArrowheads="1"/>
          </p:cNvPicPr>
          <p:nvPr/>
        </p:nvPicPr>
        <p:blipFill>
          <a:blip r:embed="rId4" cstate="print"/>
          <a:srcRect/>
          <a:stretch>
            <a:fillRect/>
          </a:stretch>
        </p:blipFill>
        <p:spPr bwMode="auto">
          <a:xfrm>
            <a:off x="1475656" y="908720"/>
            <a:ext cx="1872208" cy="2664296"/>
          </a:xfrm>
          <a:prstGeom prst="rect">
            <a:avLst/>
          </a:prstGeom>
          <a:noFill/>
        </p:spPr>
      </p:pic>
      <p:sp>
        <p:nvSpPr>
          <p:cNvPr id="8" name="テキスト ボックス 7"/>
          <p:cNvSpPr txBox="1"/>
          <p:nvPr/>
        </p:nvSpPr>
        <p:spPr>
          <a:xfrm>
            <a:off x="467544" y="332656"/>
            <a:ext cx="3168352" cy="461665"/>
          </a:xfrm>
          <a:prstGeom prst="rect">
            <a:avLst/>
          </a:prstGeom>
          <a:noFill/>
        </p:spPr>
        <p:txBody>
          <a:bodyPr wrap="square" rtlCol="0">
            <a:spAutoFit/>
          </a:bodyPr>
          <a:lstStyle/>
          <a:p>
            <a:r>
              <a:rPr kumimoji="1" lang="en-US" altLang="ja-JP" sz="2400" b="1" dirty="0" smtClean="0"/>
              <a:t>True Stories Series</a:t>
            </a:r>
            <a:endParaRPr kumimoji="1" lang="ja-JP" altLang="en-US" sz="2400" b="1" dirty="0"/>
          </a:p>
        </p:txBody>
      </p:sp>
      <p:pic>
        <p:nvPicPr>
          <p:cNvPr id="1029" name="Picture 5" descr="C:\Users\teacher\Pictures\ort_inside_images.jpg"/>
          <p:cNvPicPr>
            <a:picLocks noChangeAspect="1" noChangeArrowheads="1"/>
          </p:cNvPicPr>
          <p:nvPr/>
        </p:nvPicPr>
        <p:blipFill>
          <a:blip r:embed="rId5" cstate="print"/>
          <a:srcRect/>
          <a:stretch>
            <a:fillRect/>
          </a:stretch>
        </p:blipFill>
        <p:spPr bwMode="auto">
          <a:xfrm>
            <a:off x="2195736" y="4049688"/>
            <a:ext cx="5543178" cy="2808312"/>
          </a:xfrm>
          <a:prstGeom prst="rect">
            <a:avLst/>
          </a:prstGeom>
          <a:noFill/>
        </p:spPr>
      </p:pic>
      <p:sp>
        <p:nvSpPr>
          <p:cNvPr id="10" name="テキスト ボックス 9"/>
          <p:cNvSpPr txBox="1"/>
          <p:nvPr/>
        </p:nvSpPr>
        <p:spPr>
          <a:xfrm rot="10800000" flipV="1">
            <a:off x="3419872" y="3501008"/>
            <a:ext cx="4220344" cy="461665"/>
          </a:xfrm>
          <a:prstGeom prst="rect">
            <a:avLst/>
          </a:prstGeom>
          <a:noFill/>
        </p:spPr>
        <p:txBody>
          <a:bodyPr wrap="square" rtlCol="0">
            <a:spAutoFit/>
          </a:bodyPr>
          <a:lstStyle/>
          <a:p>
            <a:r>
              <a:rPr kumimoji="1" lang="en-US" altLang="ja-JP" sz="2400" b="1" dirty="0" smtClean="0"/>
              <a:t>    Oxford Reading Tree</a:t>
            </a:r>
            <a:endParaRPr kumimoji="1" lang="ja-JP" altLang="en-US" sz="2400" b="1" dirty="0"/>
          </a:p>
        </p:txBody>
      </p:sp>
    </p:spTree>
    <p:extLst>
      <p:ext uri="{BB962C8B-B14F-4D97-AF65-F5344CB8AC3E}">
        <p14:creationId xmlns:p14="http://schemas.microsoft.com/office/powerpoint/2010/main" val="38283715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Qualitative Results</a:t>
            </a:r>
            <a:r>
              <a:rPr lang="ja-JP" altLang="ja-JP" dirty="0">
                <a:latin typeface="Times"/>
                <a:cs typeface="Times"/>
              </a:rPr>
              <a:t/>
            </a:r>
            <a:br>
              <a:rPr lang="ja-JP" altLang="ja-JP" dirty="0">
                <a:latin typeface="Times"/>
                <a:cs typeface="Times"/>
              </a:rPr>
            </a:br>
            <a:r>
              <a:rPr lang="en-US" altLang="ja-JP" sz="4000" dirty="0">
                <a:latin typeface="Times"/>
                <a:cs typeface="Times"/>
              </a:rPr>
              <a:t>Year Two</a:t>
            </a:r>
            <a:endParaRPr kumimoji="1" lang="ja-JP" altLang="en-US" dirty="0"/>
          </a:p>
        </p:txBody>
      </p:sp>
      <p:sp>
        <p:nvSpPr>
          <p:cNvPr id="3" name="コンテンツ プレースホルダー 2"/>
          <p:cNvSpPr>
            <a:spLocks noGrp="1"/>
          </p:cNvSpPr>
          <p:nvPr>
            <p:ph idx="1"/>
          </p:nvPr>
        </p:nvSpPr>
        <p:spPr>
          <a:xfrm>
            <a:off x="683568" y="1700808"/>
            <a:ext cx="7772400" cy="4464496"/>
          </a:xfrm>
        </p:spPr>
        <p:txBody>
          <a:bodyPr/>
          <a:lstStyle/>
          <a:p>
            <a:pPr marL="0" indent="0">
              <a:buNone/>
            </a:pPr>
            <a:r>
              <a:rPr lang="en-US" altLang="ja-JP" sz="2000" dirty="0">
                <a:latin typeface="Times"/>
                <a:cs typeface="Times"/>
              </a:rPr>
              <a:t>As I disliked studying English, I did not understand why we should move to another room just to read. But I was shocked when I read through the books of the ORT series. It was easy for me to read those books with a small number of words and various pictures. (Student D)</a:t>
            </a:r>
            <a:endParaRPr lang="ja-JP" altLang="ja-JP" sz="2000" dirty="0">
              <a:latin typeface="Times"/>
              <a:cs typeface="Times"/>
            </a:endParaRPr>
          </a:p>
          <a:p>
            <a:pPr marL="0" indent="0">
              <a:buNone/>
            </a:pPr>
            <a:r>
              <a:rPr lang="en-US" altLang="ja-JP" sz="2000" dirty="0">
                <a:latin typeface="Times"/>
                <a:cs typeface="Times"/>
              </a:rPr>
              <a:t> </a:t>
            </a:r>
            <a:endParaRPr lang="ja-JP" altLang="ja-JP" sz="2000" dirty="0">
              <a:latin typeface="Times"/>
              <a:cs typeface="Times"/>
            </a:endParaRPr>
          </a:p>
          <a:p>
            <a:pPr marL="0" indent="0">
              <a:buNone/>
            </a:pPr>
            <a:r>
              <a:rPr lang="en-US" altLang="ja-JP" sz="2000" dirty="0">
                <a:latin typeface="Times"/>
                <a:cs typeface="Times"/>
              </a:rPr>
              <a:t>I didn’t expect that the contents of the stories of ORT and FRL would be enjoyable. I had never had the experience of being devoted to reading something written in English. (Student E)</a:t>
            </a:r>
            <a:endParaRPr lang="ja-JP" altLang="ja-JP" sz="2000" dirty="0">
              <a:latin typeface="Times"/>
              <a:cs typeface="Times"/>
            </a:endParaRPr>
          </a:p>
          <a:p>
            <a:pPr marL="0" indent="0">
              <a:buNone/>
            </a:pPr>
            <a:r>
              <a:rPr lang="en-US" altLang="ja-JP" sz="2000" dirty="0">
                <a:latin typeface="Times"/>
                <a:cs typeface="Times"/>
              </a:rPr>
              <a:t> </a:t>
            </a:r>
            <a:endParaRPr lang="ja-JP" altLang="ja-JP" sz="2000" dirty="0">
              <a:latin typeface="Times"/>
              <a:cs typeface="Times"/>
            </a:endParaRPr>
          </a:p>
          <a:p>
            <a:pPr marL="0" indent="0">
              <a:buNone/>
            </a:pPr>
            <a:r>
              <a:rPr lang="en-US" altLang="ja-JP" sz="2000" dirty="0">
                <a:solidFill>
                  <a:srgbClr val="FF0000"/>
                </a:solidFill>
                <a:latin typeface="Times"/>
                <a:cs typeface="Times"/>
              </a:rPr>
              <a:t>I naturally memorized the characteristics of the characters in the stories so I enjoyed talking with my friends about them. At the same time, friends gave me comments about </a:t>
            </a:r>
            <a:r>
              <a:rPr lang="en-US" altLang="ja-JP" sz="2000" dirty="0" smtClean="0">
                <a:solidFill>
                  <a:srgbClr val="FF0000"/>
                </a:solidFill>
                <a:latin typeface="Times"/>
                <a:cs typeface="Times"/>
              </a:rPr>
              <a:t>the stories </a:t>
            </a:r>
            <a:r>
              <a:rPr lang="en-US" altLang="ja-JP" sz="2000" dirty="0">
                <a:solidFill>
                  <a:srgbClr val="FF0000"/>
                </a:solidFill>
                <a:latin typeface="Times"/>
                <a:cs typeface="Times"/>
              </a:rPr>
              <a:t>I hadn’t read yet or I was going to read</a:t>
            </a:r>
            <a:r>
              <a:rPr lang="en-US" altLang="ja-JP" sz="2000" dirty="0">
                <a:latin typeface="Times"/>
                <a:cs typeface="Times"/>
              </a:rPr>
              <a:t>. (Student F)</a:t>
            </a:r>
            <a:endParaRPr lang="ja-JP" altLang="ja-JP" sz="2000" dirty="0">
              <a:latin typeface="Times"/>
              <a:cs typeface="Times"/>
            </a:endParaRPr>
          </a:p>
          <a:p>
            <a:pPr marL="0" indent="0">
              <a:buNone/>
            </a:pPr>
            <a:endParaRPr kumimoji="1" lang="ja-JP" altLang="en-US" sz="2000" dirty="0">
              <a:latin typeface="Times"/>
              <a:cs typeface="Times"/>
            </a:endParaRPr>
          </a:p>
        </p:txBody>
      </p:sp>
    </p:spTree>
    <p:extLst>
      <p:ext uri="{BB962C8B-B14F-4D97-AF65-F5344CB8AC3E}">
        <p14:creationId xmlns:p14="http://schemas.microsoft.com/office/powerpoint/2010/main" val="37397967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Qualitative Results</a:t>
            </a:r>
            <a:r>
              <a:rPr lang="ja-JP" altLang="ja-JP" dirty="0">
                <a:latin typeface="Times"/>
                <a:cs typeface="Times"/>
              </a:rPr>
              <a:t/>
            </a:r>
            <a:br>
              <a:rPr lang="ja-JP" altLang="ja-JP" dirty="0">
                <a:latin typeface="Times"/>
                <a:cs typeface="Times"/>
              </a:rPr>
            </a:br>
            <a:r>
              <a:rPr lang="en-US" altLang="ja-JP" sz="4000" dirty="0">
                <a:latin typeface="Times"/>
                <a:cs typeface="Times"/>
              </a:rPr>
              <a:t>Year </a:t>
            </a:r>
            <a:r>
              <a:rPr lang="en-US" altLang="ja-JP" sz="4000" dirty="0" smtClean="0">
                <a:latin typeface="Times"/>
                <a:cs typeface="Times"/>
              </a:rPr>
              <a:t>Three</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solidFill>
                  <a:srgbClr val="FF0000"/>
                </a:solidFill>
                <a:latin typeface="Times"/>
                <a:cs typeface="Times"/>
              </a:rPr>
              <a:t>For the final speaking test in December, almost all the students were able to manage a five-minute conversation about a social topic using all the conversation strategies they had learned. </a:t>
            </a:r>
            <a:r>
              <a:rPr lang="en-US" altLang="ja-JP" sz="2400" dirty="0">
                <a:latin typeface="Times"/>
                <a:cs typeface="Times"/>
              </a:rPr>
              <a:t>Teachers noted that they strove to succeed in the final speaking test especially by using follow-up questions. As both teachers and students worked hard toward the same goal, the students performed noticeably better on the speaking test. It was vital to implement a speaking test to improve students’ speaking skills.</a:t>
            </a:r>
            <a:r>
              <a:rPr lang="ja-JP" altLang="ja-JP" sz="2400" dirty="0">
                <a:latin typeface="Times"/>
                <a:cs typeface="Times"/>
              </a:rPr>
              <a:t> </a:t>
            </a:r>
            <a:endParaRPr kumimoji="1" lang="ja-JP" altLang="en-US" sz="2400" dirty="0">
              <a:latin typeface="Times"/>
              <a:cs typeface="Times"/>
            </a:endParaRPr>
          </a:p>
        </p:txBody>
      </p:sp>
    </p:spTree>
    <p:extLst>
      <p:ext uri="{BB962C8B-B14F-4D97-AF65-F5344CB8AC3E}">
        <p14:creationId xmlns:p14="http://schemas.microsoft.com/office/powerpoint/2010/main" val="34694401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Qualitative Results</a:t>
            </a:r>
            <a:r>
              <a:rPr lang="ja-JP" altLang="ja-JP" dirty="0">
                <a:latin typeface="Times"/>
                <a:cs typeface="Times"/>
              </a:rPr>
              <a:t/>
            </a:r>
            <a:br>
              <a:rPr lang="ja-JP" altLang="ja-JP" dirty="0">
                <a:latin typeface="Times"/>
                <a:cs typeface="Times"/>
              </a:rPr>
            </a:br>
            <a:r>
              <a:rPr lang="en-US" altLang="ja-JP" sz="4000" dirty="0">
                <a:latin typeface="Times"/>
                <a:cs typeface="Times"/>
              </a:rPr>
              <a:t>Year Three</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solidFill>
                  <a:srgbClr val="FF0000"/>
                </a:solidFill>
                <a:latin typeface="Times"/>
                <a:cs typeface="Times"/>
              </a:rPr>
              <a:t>Thanks to small talk (warm-up conversations) at the start of every class, I am sure that my speaking skills improved. </a:t>
            </a:r>
            <a:r>
              <a:rPr lang="en-US" altLang="ja-JP" sz="2000" dirty="0">
                <a:latin typeface="Times"/>
                <a:cs typeface="Times"/>
              </a:rPr>
              <a:t>We had an opportunity to use what we learned in small talk for the speaking test, and it was especially useful for me to pass the 2nd-grade </a:t>
            </a:r>
            <a:r>
              <a:rPr lang="en-US" altLang="ja-JP" sz="2000" dirty="0" err="1">
                <a:latin typeface="Times"/>
                <a:cs typeface="Times"/>
              </a:rPr>
              <a:t>Eiken</a:t>
            </a:r>
            <a:r>
              <a:rPr lang="en-US" altLang="ja-JP" sz="2000" dirty="0">
                <a:latin typeface="Times"/>
                <a:cs typeface="Times"/>
              </a:rPr>
              <a:t> interview test. (Student G)</a:t>
            </a:r>
            <a:endParaRPr lang="ja-JP" altLang="ja-JP" sz="2000" dirty="0">
              <a:latin typeface="Times"/>
              <a:cs typeface="Times"/>
            </a:endParaRPr>
          </a:p>
          <a:p>
            <a:pPr marL="0" indent="0">
              <a:buNone/>
            </a:pPr>
            <a:r>
              <a:rPr lang="en-US" altLang="ja-JP" sz="2000" dirty="0">
                <a:latin typeface="Times"/>
                <a:cs typeface="Times"/>
              </a:rPr>
              <a:t> </a:t>
            </a:r>
            <a:endParaRPr lang="ja-JP" altLang="ja-JP" sz="2000" dirty="0">
              <a:latin typeface="Times"/>
              <a:cs typeface="Times"/>
            </a:endParaRPr>
          </a:p>
          <a:p>
            <a:pPr marL="0" indent="0">
              <a:buNone/>
            </a:pPr>
            <a:r>
              <a:rPr lang="en-US" altLang="ja-JP" sz="2000" dirty="0">
                <a:solidFill>
                  <a:srgbClr val="FF0000"/>
                </a:solidFill>
                <a:latin typeface="Times"/>
                <a:cs typeface="Times"/>
              </a:rPr>
              <a:t>Even though rotating my position to talk with different partners annoyed me, I actually stole some useful expressions from my partners during small talk</a:t>
            </a:r>
            <a:r>
              <a:rPr lang="en-US" altLang="ja-JP" sz="2000" dirty="0">
                <a:latin typeface="Times"/>
                <a:cs typeface="Times"/>
              </a:rPr>
              <a:t>. (Student H)</a:t>
            </a:r>
            <a:endParaRPr lang="ja-JP" altLang="ja-JP" sz="2000" dirty="0">
              <a:latin typeface="Times"/>
              <a:cs typeface="Times"/>
            </a:endParaRPr>
          </a:p>
          <a:p>
            <a:endParaRPr lang="en-US" altLang="ja-JP" sz="2000" dirty="0" smtClean="0">
              <a:latin typeface="Times"/>
              <a:cs typeface="Times"/>
            </a:endParaRPr>
          </a:p>
          <a:p>
            <a:pPr marL="0" indent="0">
              <a:buNone/>
            </a:pPr>
            <a:r>
              <a:rPr lang="en-US" altLang="ja-JP" sz="2000" dirty="0" smtClean="0">
                <a:latin typeface="Times"/>
                <a:cs typeface="Times"/>
              </a:rPr>
              <a:t>I </a:t>
            </a:r>
            <a:r>
              <a:rPr lang="en-US" altLang="ja-JP" sz="2000" dirty="0">
                <a:latin typeface="Times"/>
                <a:cs typeface="Times"/>
              </a:rPr>
              <a:t>learned that I needed a lot of background knowledge in order to be able to keep talking about not only familiar topics but also social topics. (Student I)</a:t>
            </a:r>
            <a:endParaRPr lang="ja-JP" altLang="ja-JP" sz="2000" dirty="0">
              <a:latin typeface="Times"/>
              <a:cs typeface="Times"/>
            </a:endParaRPr>
          </a:p>
          <a:p>
            <a:pPr marL="0" indent="0">
              <a:buNone/>
            </a:pPr>
            <a:endParaRPr kumimoji="1" lang="ja-JP" altLang="en-US" sz="2000" dirty="0">
              <a:latin typeface="Times"/>
              <a:cs typeface="Times"/>
            </a:endParaRPr>
          </a:p>
        </p:txBody>
      </p:sp>
    </p:spTree>
    <p:extLst>
      <p:ext uri="{BB962C8B-B14F-4D97-AF65-F5344CB8AC3E}">
        <p14:creationId xmlns:p14="http://schemas.microsoft.com/office/powerpoint/2010/main" val="19335277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Summary of Qualitative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latin typeface="Times"/>
                <a:cs typeface="Times"/>
              </a:rPr>
              <a:t>1. </a:t>
            </a:r>
            <a:r>
              <a:rPr lang="en-US" altLang="ja-JP" sz="2800" dirty="0">
                <a:solidFill>
                  <a:srgbClr val="FF0000"/>
                </a:solidFill>
                <a:latin typeface="Times"/>
                <a:cs typeface="Times"/>
              </a:rPr>
              <a:t>The first difficulty was making handouts for each lesson based on skill integration </a:t>
            </a:r>
            <a:r>
              <a:rPr lang="en-US" altLang="ja-JP" sz="2800" dirty="0">
                <a:latin typeface="Times"/>
                <a:cs typeface="Times"/>
              </a:rPr>
              <a:t>and the framework suggested by Lee and </a:t>
            </a:r>
            <a:r>
              <a:rPr lang="en-US" altLang="ja-JP" sz="2800" dirty="0" err="1">
                <a:latin typeface="Times"/>
                <a:cs typeface="Times"/>
              </a:rPr>
              <a:t>VanPatten</a:t>
            </a:r>
            <a:r>
              <a:rPr lang="en-US" altLang="ja-JP" sz="2800" dirty="0">
                <a:latin typeface="Times"/>
                <a:cs typeface="Times"/>
              </a:rPr>
              <a:t> (2003). The handouts included </a:t>
            </a:r>
            <a:r>
              <a:rPr lang="en-US" altLang="ja-JP" sz="2800" dirty="0">
                <a:solidFill>
                  <a:srgbClr val="FF0000"/>
                </a:solidFill>
                <a:latin typeface="Times"/>
                <a:cs typeface="Times"/>
              </a:rPr>
              <a:t>an information-exchange task </a:t>
            </a:r>
            <a:r>
              <a:rPr lang="en-US" altLang="ja-JP" sz="2800" dirty="0">
                <a:latin typeface="Times"/>
                <a:cs typeface="Times"/>
              </a:rPr>
              <a:t>as the lesson goal and students worked toward the speaking test and fun essay.</a:t>
            </a:r>
            <a:r>
              <a:rPr lang="ja-JP" altLang="ja-JP" sz="2800" dirty="0">
                <a:latin typeface="Times"/>
                <a:cs typeface="Times"/>
              </a:rPr>
              <a:t> </a:t>
            </a:r>
            <a:r>
              <a:rPr lang="en-US" altLang="ja-JP" sz="2800" dirty="0">
                <a:latin typeface="Times"/>
                <a:cs typeface="Times"/>
              </a:rPr>
              <a:t>I spent hours making handouts and modifying them following Sato’s advice and my colleagues’ feedback. </a:t>
            </a:r>
            <a:endParaRPr kumimoji="1" lang="ja-JP" altLang="en-US" sz="2800" dirty="0">
              <a:latin typeface="Times"/>
              <a:cs typeface="Times"/>
            </a:endParaRPr>
          </a:p>
        </p:txBody>
      </p:sp>
    </p:spTree>
    <p:extLst>
      <p:ext uri="{BB962C8B-B14F-4D97-AF65-F5344CB8AC3E}">
        <p14:creationId xmlns:p14="http://schemas.microsoft.com/office/powerpoint/2010/main" val="35953804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ja-JP" dirty="0">
                <a:latin typeface="Times" charset="0"/>
              </a:rPr>
              <a:t>Introduction</a:t>
            </a:r>
            <a:endParaRPr lang="en-US" altLang="ja-JP" dirty="0"/>
          </a:p>
        </p:txBody>
      </p:sp>
      <p:sp>
        <p:nvSpPr>
          <p:cNvPr id="1027" name="Rectangle 3"/>
          <p:cNvSpPr>
            <a:spLocks noGrp="1" noChangeArrowheads="1"/>
          </p:cNvSpPr>
          <p:nvPr>
            <p:ph type="body" idx="1"/>
          </p:nvPr>
        </p:nvSpPr>
        <p:spPr>
          <a:xfrm>
            <a:off x="457200" y="1676400"/>
            <a:ext cx="8229600" cy="4343400"/>
          </a:xfrm>
        </p:spPr>
        <p:txBody>
          <a:bodyPr/>
          <a:lstStyle/>
          <a:p>
            <a:pPr>
              <a:buFontTx/>
              <a:buNone/>
            </a:pPr>
            <a:r>
              <a:rPr lang="en-US" altLang="ja-JP" sz="2800" dirty="0">
                <a:latin typeface="Times" charset="0"/>
                <a:ea typeface="平成明朝" charset="0"/>
                <a:cs typeface="平成明朝" charset="0"/>
              </a:rPr>
              <a:t>  </a:t>
            </a:r>
            <a:r>
              <a:rPr lang="en-US" altLang="ja-JP" sz="2800" dirty="0" smtClean="0">
                <a:latin typeface="Times" charset="0"/>
                <a:ea typeface="平成明朝" charset="0"/>
                <a:cs typeface="平成明朝" charset="0"/>
              </a:rPr>
              <a:t>  </a:t>
            </a:r>
            <a:r>
              <a:rPr lang="en-US" altLang="ja-JP" sz="2800" dirty="0" smtClean="0">
                <a:latin typeface="Times"/>
                <a:cs typeface="Times"/>
              </a:rPr>
              <a:t>Although </a:t>
            </a:r>
            <a:r>
              <a:rPr lang="en-US" altLang="ja-JP" sz="2800" dirty="0">
                <a:latin typeface="Times"/>
                <a:cs typeface="Times"/>
              </a:rPr>
              <a:t>Gordon (2008) affirms that “</a:t>
            </a:r>
            <a:r>
              <a:rPr lang="en-US" altLang="ja-JP" sz="2800" i="1" dirty="0" err="1">
                <a:latin typeface="Times"/>
                <a:cs typeface="Times"/>
              </a:rPr>
              <a:t>schoolwide</a:t>
            </a:r>
            <a:r>
              <a:rPr lang="en-US" altLang="ja-JP" sz="2800" dirty="0">
                <a:latin typeface="Times"/>
                <a:cs typeface="Times"/>
              </a:rPr>
              <a:t> collaborative action research is the most powerful type of collaborative research because of its potential for bringing about whole-school improvement” (p. 1-2, italics in original), little is known about how teachers have actually incorporated action research into their practice and worked with other teachers for curriculum development.</a:t>
            </a:r>
            <a:r>
              <a:rPr lang="ja-JP" altLang="ja-JP" sz="2800" dirty="0">
                <a:latin typeface="Times"/>
                <a:cs typeface="Times"/>
              </a:rPr>
              <a:t> </a:t>
            </a:r>
            <a:endParaRPr lang="en-US" altLang="ja-JP" sz="2800" dirty="0">
              <a:latin typeface="Times"/>
              <a:ea typeface="平成明朝" charset="0"/>
              <a:cs typeface="Time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48680"/>
            <a:ext cx="7772400" cy="1008112"/>
          </a:xfrm>
        </p:spPr>
        <p:txBody>
          <a:bodyPr/>
          <a:lstStyle/>
          <a:p>
            <a:r>
              <a:rPr lang="en-US" altLang="ja-JP" dirty="0">
                <a:latin typeface="Times"/>
                <a:cs typeface="Times"/>
              </a:rPr>
              <a:t>Summary of Qualitative Results</a:t>
            </a:r>
            <a:endParaRPr kumimoji="1" lang="ja-JP" altLang="en-US" dirty="0"/>
          </a:p>
        </p:txBody>
      </p:sp>
      <p:sp>
        <p:nvSpPr>
          <p:cNvPr id="3" name="コンテンツ プレースホルダー 2"/>
          <p:cNvSpPr>
            <a:spLocks noGrp="1"/>
          </p:cNvSpPr>
          <p:nvPr>
            <p:ph idx="1"/>
          </p:nvPr>
        </p:nvSpPr>
        <p:spPr>
          <a:xfrm>
            <a:off x="539552" y="1556792"/>
            <a:ext cx="8352928" cy="4539208"/>
          </a:xfrm>
        </p:spPr>
        <p:txBody>
          <a:bodyPr/>
          <a:lstStyle/>
          <a:p>
            <a:pPr marL="0" indent="0">
              <a:buNone/>
            </a:pPr>
            <a:r>
              <a:rPr kumimoji="1" lang="en-US" altLang="ja-JP" sz="2400" dirty="0" smtClean="0">
                <a:latin typeface="Times"/>
                <a:cs typeface="Times"/>
              </a:rPr>
              <a:t>2. </a:t>
            </a:r>
            <a:r>
              <a:rPr lang="en-US" altLang="ja-JP" sz="2400" dirty="0">
                <a:latin typeface="Times"/>
                <a:cs typeface="Times"/>
              </a:rPr>
              <a:t>The second difficulty was </a:t>
            </a:r>
            <a:r>
              <a:rPr lang="en-US" altLang="ja-JP" sz="2400" dirty="0">
                <a:solidFill>
                  <a:srgbClr val="FF0000"/>
                </a:solidFill>
                <a:latin typeface="Times"/>
                <a:cs typeface="Times"/>
              </a:rPr>
              <a:t>teacher collaboration. </a:t>
            </a:r>
            <a:r>
              <a:rPr lang="en-US" altLang="ja-JP" sz="2400" dirty="0">
                <a:latin typeface="Times"/>
                <a:cs typeface="Times"/>
              </a:rPr>
              <a:t>Some teachers with </a:t>
            </a:r>
            <a:r>
              <a:rPr lang="en-US" altLang="ja-JP" sz="2400" dirty="0">
                <a:solidFill>
                  <a:srgbClr val="FF0000"/>
                </a:solidFill>
                <a:latin typeface="Times"/>
                <a:cs typeface="Times"/>
              </a:rPr>
              <a:t>strong beliefs </a:t>
            </a:r>
            <a:r>
              <a:rPr lang="en-US" altLang="ja-JP" sz="2400" dirty="0">
                <a:latin typeface="Times"/>
                <a:cs typeface="Times"/>
              </a:rPr>
              <a:t>in traditional methods of language teaching and learning regularly complained about communicative teaching in English teachers’ meetings. </a:t>
            </a:r>
            <a:r>
              <a:rPr lang="en-US" altLang="ja-JP" sz="2400" dirty="0" smtClean="0">
                <a:latin typeface="Times"/>
                <a:cs typeface="Times"/>
              </a:rPr>
              <a:t>However</a:t>
            </a:r>
            <a:r>
              <a:rPr lang="en-US" altLang="ja-JP" sz="2400" dirty="0">
                <a:latin typeface="Times"/>
                <a:cs typeface="Times"/>
              </a:rPr>
              <a:t>, I fortunately had the great privilege of </a:t>
            </a:r>
            <a:r>
              <a:rPr lang="en-US" altLang="ja-JP" sz="2400" dirty="0">
                <a:solidFill>
                  <a:srgbClr val="FF0000"/>
                </a:solidFill>
                <a:latin typeface="Times"/>
                <a:cs typeface="Times"/>
              </a:rPr>
              <a:t>collaborating with two other teachers </a:t>
            </a:r>
            <a:r>
              <a:rPr lang="en-US" altLang="ja-JP" sz="2400" dirty="0">
                <a:latin typeface="Times"/>
                <a:cs typeface="Times"/>
              </a:rPr>
              <a:t>for three years. We had not only a weekly one-hour meeting but also other informal meetings to share problems and feedback. My colleagues and I </a:t>
            </a:r>
            <a:r>
              <a:rPr lang="en-US" altLang="ja-JP" sz="2400" dirty="0">
                <a:solidFill>
                  <a:srgbClr val="FF0000"/>
                </a:solidFill>
                <a:latin typeface="Times"/>
                <a:cs typeface="Times"/>
              </a:rPr>
              <a:t>discussed how to implement each </a:t>
            </a:r>
            <a:r>
              <a:rPr lang="en-US" altLang="ja-JP" sz="2400" dirty="0" smtClean="0">
                <a:solidFill>
                  <a:srgbClr val="FF0000"/>
                </a:solidFill>
                <a:latin typeface="Times"/>
                <a:cs typeface="Times"/>
              </a:rPr>
              <a:t>task </a:t>
            </a:r>
            <a:r>
              <a:rPr lang="en-US" altLang="ja-JP" sz="2400" dirty="0">
                <a:latin typeface="Times"/>
                <a:cs typeface="Times"/>
              </a:rPr>
              <a:t>on the handouts, the speaking tests, fun essays, extensive reading, and surveys. Those meeting were essential to improving our lessons. We also received substantial advice from Sato for the project after his observations of our English classes every other week. </a:t>
            </a:r>
            <a:endParaRPr lang="ja-JP" altLang="ja-JP" sz="2400" dirty="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21930826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Quantitative </a:t>
            </a:r>
            <a:r>
              <a:rPr lang="en-US" altLang="ja-JP" dirty="0">
                <a:latin typeface="Times"/>
                <a:cs typeface="Times"/>
              </a:rPr>
              <a:t>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3. Speaking Skills of First-Year Students in February 2009 (Familiar Topics)</a:t>
            </a:r>
            <a:endParaRPr lang="ja-JP" altLang="ja-JP" sz="2000" dirty="0">
              <a:latin typeface="Times"/>
              <a:cs typeface="Times"/>
            </a:endParaRPr>
          </a:p>
          <a:p>
            <a:pPr marL="0" indent="0">
              <a:buNone/>
            </a:pP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418497689"/>
              </p:ext>
            </p:extLst>
          </p:nvPr>
        </p:nvGraphicFramePr>
        <p:xfrm>
          <a:off x="899594" y="2852936"/>
          <a:ext cx="7536156" cy="2438400"/>
        </p:xfrm>
        <a:graphic>
          <a:graphicData uri="http://schemas.openxmlformats.org/drawingml/2006/table">
            <a:tbl>
              <a:tblPr firstRow="1" bandRow="1">
                <a:tableStyleId>{5C22544A-7EE6-4342-B048-85BDC9FD1C3A}</a:tableStyleId>
              </a:tblPr>
              <a:tblGrid>
                <a:gridCol w="1256026"/>
                <a:gridCol w="1256026"/>
                <a:gridCol w="1256026"/>
                <a:gridCol w="1256026"/>
                <a:gridCol w="1256026"/>
                <a:gridCol w="1256026"/>
              </a:tblGrid>
              <a:tr h="370840">
                <a:tc>
                  <a:txBody>
                    <a:bodyPr/>
                    <a:lstStyle/>
                    <a:p>
                      <a:pPr algn="ctr"/>
                      <a:r>
                        <a:rPr kumimoji="1" lang="en-US" altLang="ja-JP" sz="1600" b="0" kern="1200" dirty="0" smtClean="0">
                          <a:solidFill>
                            <a:schemeClr val="tx1"/>
                          </a:solidFill>
                          <a:effectLst/>
                          <a:latin typeface="Times"/>
                          <a:ea typeface="+mn-ea"/>
                          <a:cs typeface="Times"/>
                        </a:rPr>
                        <a:t>A three-minute timed conversation</a:t>
                      </a:r>
                      <a:r>
                        <a:rPr lang="ja-JP" altLang="ja-JP" sz="1600" b="0" dirty="0" smtClean="0">
                          <a:solidFill>
                            <a:schemeClr val="tx1"/>
                          </a:solidFill>
                          <a:effectLst/>
                          <a:latin typeface="Times"/>
                          <a:cs typeface="Times"/>
                        </a:rPr>
                        <a:t> </a:t>
                      </a:r>
                      <a:endParaRPr kumimoji="1" lang="ja-JP" altLang="en-US" sz="1600" b="0" dirty="0">
                        <a:solidFill>
                          <a:schemeClr val="tx1"/>
                        </a:solidFill>
                        <a:latin typeface="Times"/>
                        <a:cs typeface="Times"/>
                      </a:endParaRPr>
                    </a:p>
                  </a:txBody>
                  <a:tcPr/>
                </a:tc>
                <a:tc>
                  <a:txBody>
                    <a:bodyPr/>
                    <a:lstStyle/>
                    <a:p>
                      <a:pPr algn="ctr"/>
                      <a:r>
                        <a:rPr kumimoji="1" lang="en-US" altLang="ja-JP" sz="1600" b="0" kern="1200" dirty="0" smtClean="0">
                          <a:solidFill>
                            <a:schemeClr val="tx1"/>
                          </a:solidFill>
                          <a:effectLst/>
                          <a:latin typeface="Times"/>
                          <a:ea typeface="+mn-ea"/>
                          <a:cs typeface="Times"/>
                        </a:rPr>
                        <a:t>Can completely manage using shadowing and rejoinders</a:t>
                      </a:r>
                      <a:r>
                        <a:rPr lang="ja-JP" altLang="ja-JP" sz="1600" b="0" dirty="0" smtClean="0">
                          <a:solidFill>
                            <a:schemeClr val="tx1"/>
                          </a:solidFill>
                          <a:effectLst/>
                          <a:latin typeface="Times"/>
                          <a:cs typeface="Times"/>
                        </a:rPr>
                        <a:t> </a:t>
                      </a:r>
                      <a:endParaRPr kumimoji="1" lang="ja-JP" altLang="en-US" sz="1600" b="0" dirty="0">
                        <a:solidFill>
                          <a:schemeClr val="tx1"/>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almost manage using shadowing and rejoinders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somehow manage using shadowing and rejoinders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hardly manage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Cannot manage at all</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275 students</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25%</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42%</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27%</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5%</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sz="1400" dirty="0" smtClean="0">
                          <a:effectLst/>
                        </a:rPr>
                        <a:t> </a:t>
                      </a:r>
                      <a:endParaRPr kumimoji="1" lang="ja-JP" altLang="en-US" sz="1400" dirty="0">
                        <a:latin typeface="Times"/>
                        <a:cs typeface="Times"/>
                      </a:endParaRPr>
                    </a:p>
                  </a:txBody>
                  <a:tcPr/>
                </a:tc>
              </a:tr>
            </a:tbl>
          </a:graphicData>
        </a:graphic>
      </p:graphicFrame>
    </p:spTree>
    <p:extLst>
      <p:ext uri="{BB962C8B-B14F-4D97-AF65-F5344CB8AC3E}">
        <p14:creationId xmlns:p14="http://schemas.microsoft.com/office/powerpoint/2010/main" val="10754774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4. Speaking Skills of Second-Year Students in February 2010 (Familiar Topics)</a:t>
            </a: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973779558"/>
              </p:ext>
            </p:extLst>
          </p:nvPr>
        </p:nvGraphicFramePr>
        <p:xfrm>
          <a:off x="755576" y="2996952"/>
          <a:ext cx="7704858" cy="2682239"/>
        </p:xfrm>
        <a:graphic>
          <a:graphicData uri="http://schemas.openxmlformats.org/drawingml/2006/table">
            <a:tbl>
              <a:tblPr firstRow="1" bandRow="1">
                <a:tableStyleId>{5C22544A-7EE6-4342-B048-85BDC9FD1C3A}</a:tableStyleId>
              </a:tblPr>
              <a:tblGrid>
                <a:gridCol w="1284143"/>
                <a:gridCol w="1284143"/>
                <a:gridCol w="1284143"/>
                <a:gridCol w="1284143"/>
                <a:gridCol w="1284143"/>
                <a:gridCol w="1284143"/>
              </a:tblGrid>
              <a:tr h="370840">
                <a:tc>
                  <a:txBody>
                    <a:bodyPr/>
                    <a:lstStyle/>
                    <a:p>
                      <a:pPr algn="ctr"/>
                      <a:r>
                        <a:rPr kumimoji="1" lang="en-US" altLang="ja-JP" sz="1600" b="0" kern="1200" dirty="0" smtClean="0">
                          <a:solidFill>
                            <a:srgbClr val="003300"/>
                          </a:solidFill>
                          <a:effectLst/>
                          <a:latin typeface="Times"/>
                          <a:ea typeface="+mn-ea"/>
                          <a:cs typeface="Times"/>
                        </a:rPr>
                        <a:t>A five-minute timed conversation</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completely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spcAft>
                          <a:spcPts val="0"/>
                        </a:spcAft>
                      </a:pPr>
                      <a:r>
                        <a:rPr lang="en-US" sz="1600" b="0" kern="100" dirty="0">
                          <a:solidFill>
                            <a:srgbClr val="003300"/>
                          </a:solidFill>
                          <a:effectLst/>
                          <a:latin typeface="Times"/>
                          <a:ea typeface="ＭＳ 明朝"/>
                          <a:cs typeface="Times New Roman"/>
                        </a:rPr>
                        <a:t>Can almost manage using shadowing, rejoinders, and follow-up questions</a:t>
                      </a:r>
                      <a:endParaRPr lang="ja-JP" sz="1600" b="0" kern="100" dirty="0">
                        <a:solidFill>
                          <a:srgbClr val="003300"/>
                        </a:solidFill>
                        <a:effectLst/>
                        <a:latin typeface="Century"/>
                        <a:ea typeface="ＭＳ 明朝"/>
                        <a:cs typeface="Times New Roman"/>
                      </a:endParaRPr>
                    </a:p>
                  </a:txBody>
                  <a:tcPr marL="62865" marR="62865" marT="0" marB="0"/>
                </a:tc>
                <a:tc>
                  <a:txBody>
                    <a:bodyPr/>
                    <a:lstStyle/>
                    <a:p>
                      <a:pPr algn="ctr"/>
                      <a:r>
                        <a:rPr kumimoji="1" lang="en-US" altLang="ja-JP" sz="1600" b="0" kern="1200" dirty="0" smtClean="0">
                          <a:solidFill>
                            <a:srgbClr val="003300"/>
                          </a:solidFill>
                          <a:effectLst/>
                          <a:latin typeface="Times"/>
                          <a:ea typeface="+mn-ea"/>
                          <a:cs typeface="Times"/>
                        </a:rPr>
                        <a:t>Can somehow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hardly manage</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Cannot manage at all</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273 students</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64%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9%</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17304795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5. Speaking Skills of third-Year Students in February 2011 (Social Topics)</a:t>
            </a: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69080405"/>
              </p:ext>
            </p:extLst>
          </p:nvPr>
        </p:nvGraphicFramePr>
        <p:xfrm>
          <a:off x="755576" y="2924944"/>
          <a:ext cx="7704858" cy="2926080"/>
        </p:xfrm>
        <a:graphic>
          <a:graphicData uri="http://schemas.openxmlformats.org/drawingml/2006/table">
            <a:tbl>
              <a:tblPr firstRow="1" bandRow="1">
                <a:tableStyleId>{5C22544A-7EE6-4342-B048-85BDC9FD1C3A}</a:tableStyleId>
              </a:tblPr>
              <a:tblGrid>
                <a:gridCol w="1284143"/>
                <a:gridCol w="1284143"/>
                <a:gridCol w="1284143"/>
                <a:gridCol w="1284143"/>
                <a:gridCol w="1284143"/>
                <a:gridCol w="1284143"/>
              </a:tblGrid>
              <a:tr h="370840">
                <a:tc>
                  <a:txBody>
                    <a:bodyPr/>
                    <a:lstStyle/>
                    <a:p>
                      <a:pPr algn="ctr"/>
                      <a:r>
                        <a:rPr kumimoji="1" lang="en-US" altLang="ja-JP" sz="1600" b="0" kern="1200" dirty="0" smtClean="0">
                          <a:solidFill>
                            <a:schemeClr val="tx1"/>
                          </a:solidFill>
                          <a:effectLst/>
                          <a:latin typeface="Times"/>
                          <a:ea typeface="+mn-ea"/>
                          <a:cs typeface="Times"/>
                        </a:rPr>
                        <a:t>A five-minute timed conversation</a:t>
                      </a:r>
                      <a:r>
                        <a:rPr lang="ja-JP" altLang="ja-JP" sz="1600" b="0" dirty="0" smtClean="0">
                          <a:solidFill>
                            <a:schemeClr val="tx1"/>
                          </a:solidFill>
                          <a:effectLst/>
                          <a:latin typeface="Times"/>
                          <a:cs typeface="Times"/>
                        </a:rPr>
                        <a:t> </a:t>
                      </a:r>
                      <a:endParaRPr kumimoji="1" lang="ja-JP" altLang="en-US" sz="1600" b="0" dirty="0">
                        <a:solidFill>
                          <a:schemeClr val="tx1"/>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completely manage using shadowing, rejoinders, and </a:t>
                      </a:r>
                      <a:endParaRPr kumimoji="1" lang="ja-JP" altLang="ja-JP" sz="1600" b="0" kern="1200" dirty="0" smtClean="0">
                        <a:solidFill>
                          <a:srgbClr val="003300"/>
                        </a:solidFill>
                        <a:effectLst/>
                        <a:latin typeface="Times"/>
                        <a:ea typeface="+mn-ea"/>
                        <a:cs typeface="Times"/>
                      </a:endParaRPr>
                    </a:p>
                    <a:p>
                      <a:pPr algn="ctr"/>
                      <a:r>
                        <a:rPr kumimoji="1" lang="en-US" altLang="ja-JP" sz="1600" b="0" kern="1200" dirty="0" smtClean="0">
                          <a:solidFill>
                            <a:srgbClr val="003300"/>
                          </a:solidFill>
                          <a:effectLst/>
                          <a:latin typeface="Times"/>
                          <a:ea typeface="+mn-ea"/>
                          <a:cs typeface="Times"/>
                        </a:rPr>
                        <a:t>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almost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somehow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hardly manage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Cannot manage at all</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ja-JP" altLang="ja-JP" sz="1800" kern="1200" dirty="0" smtClean="0">
                          <a:solidFill>
                            <a:schemeClr val="dk1"/>
                          </a:solidFill>
                          <a:effectLst/>
                          <a:latin typeface="+mn-lt"/>
                          <a:ea typeface="+mn-ea"/>
                          <a:cs typeface="+mn-cs"/>
                        </a:rPr>
                        <a:t> </a:t>
                      </a:r>
                      <a:r>
                        <a:rPr kumimoji="1" lang="en-US" altLang="ja-JP" sz="1800" kern="1200" dirty="0" smtClean="0">
                          <a:solidFill>
                            <a:schemeClr val="dk1"/>
                          </a:solidFill>
                          <a:effectLst/>
                          <a:latin typeface="+mn-lt"/>
                          <a:ea typeface="+mn-ea"/>
                          <a:cs typeface="+mn-cs"/>
                        </a:rPr>
                        <a:t>261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5%</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63%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27%</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5%</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25650620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5" name="コンテンツ プレースホルダー 4"/>
          <p:cNvSpPr>
            <a:spLocks noGrp="1"/>
          </p:cNvSpPr>
          <p:nvPr>
            <p:ph idx="1"/>
          </p:nvPr>
        </p:nvSpPr>
        <p:spPr/>
        <p:txBody>
          <a:bodyPr/>
          <a:lstStyle/>
          <a:p>
            <a:pPr marL="0" indent="0">
              <a:buNone/>
            </a:pPr>
            <a:r>
              <a:rPr lang="en-US" altLang="ja-JP" sz="2000" dirty="0">
                <a:latin typeface="Times"/>
                <a:cs typeface="Times"/>
              </a:rPr>
              <a:t>Table 6. Writing Skills of First-Year Students in February 2009 (Familiar Topics</a:t>
            </a:r>
            <a:r>
              <a:rPr lang="en-US" altLang="ja-JP" sz="2000" dirty="0" smtClean="0">
                <a:latin typeface="Times"/>
                <a:cs typeface="Times"/>
              </a:rPr>
              <a:t>)</a:t>
            </a:r>
          </a:p>
          <a:p>
            <a:pPr marL="0" indent="0">
              <a:buNone/>
            </a:pPr>
            <a:endParaRPr lang="ja-JP" altLang="ja-JP" sz="2000" dirty="0">
              <a:latin typeface="Times"/>
              <a:cs typeface="Times"/>
            </a:endParaRPr>
          </a:p>
          <a:p>
            <a:pPr marL="0" indent="0">
              <a:buNone/>
            </a:pP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252818471"/>
              </p:ext>
            </p:extLst>
          </p:nvPr>
        </p:nvGraphicFramePr>
        <p:xfrm>
          <a:off x="899594" y="3068960"/>
          <a:ext cx="7488828" cy="1706880"/>
        </p:xfrm>
        <a:graphic>
          <a:graphicData uri="http://schemas.openxmlformats.org/drawingml/2006/table">
            <a:tbl>
              <a:tblPr firstRow="1" bandRow="1">
                <a:tableStyleId>{5C22544A-7EE6-4342-B048-85BDC9FD1C3A}</a:tableStyleId>
              </a:tblPr>
              <a:tblGrid>
                <a:gridCol w="1248138"/>
                <a:gridCol w="1248138"/>
                <a:gridCol w="1248138"/>
                <a:gridCol w="1248138"/>
                <a:gridCol w="1248138"/>
                <a:gridCol w="1248138"/>
              </a:tblGrid>
              <a:tr h="432048">
                <a:tc>
                  <a:txBody>
                    <a:bodyPr/>
                    <a:lstStyle/>
                    <a:p>
                      <a:pPr algn="ctr"/>
                      <a:r>
                        <a:rPr kumimoji="1" lang="en-US" altLang="ja-JP" sz="1600" b="0" kern="1200" dirty="0" smtClean="0">
                          <a:solidFill>
                            <a:srgbClr val="003300"/>
                          </a:solidFill>
                          <a:effectLst/>
                          <a:latin typeface="Times"/>
                          <a:ea typeface="+mn-ea"/>
                          <a:cs typeface="Times"/>
                        </a:rPr>
                        <a:t>A fun essay</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150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120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with fewer than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274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48%</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5555172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7. Writing skills of Second-Year Students in February 2010 (Familiar Topics)</a:t>
            </a: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69321308"/>
              </p:ext>
            </p:extLst>
          </p:nvPr>
        </p:nvGraphicFramePr>
        <p:xfrm>
          <a:off x="899592" y="2996952"/>
          <a:ext cx="7416822" cy="1463040"/>
        </p:xfrm>
        <a:graphic>
          <a:graphicData uri="http://schemas.openxmlformats.org/drawingml/2006/table">
            <a:tbl>
              <a:tblPr firstRow="1" bandRow="1">
                <a:tableStyleId>{5C22544A-7EE6-4342-B048-85BDC9FD1C3A}</a:tableStyleId>
              </a:tblPr>
              <a:tblGrid>
                <a:gridCol w="1236137"/>
                <a:gridCol w="1236137"/>
                <a:gridCol w="1236137"/>
                <a:gridCol w="1236137"/>
                <a:gridCol w="1236137"/>
                <a:gridCol w="1236137"/>
              </a:tblGrid>
              <a:tr h="370840">
                <a:tc>
                  <a:txBody>
                    <a:bodyPr/>
                    <a:lstStyle/>
                    <a:p>
                      <a:pPr algn="ctr"/>
                      <a:r>
                        <a:rPr kumimoji="1" lang="en-US" altLang="ja-JP" sz="1600" b="0" kern="1200" dirty="0" smtClean="0">
                          <a:solidFill>
                            <a:srgbClr val="003300"/>
                          </a:solidFill>
                          <a:effectLst/>
                          <a:latin typeface="Times"/>
                          <a:ea typeface="+mn-ea"/>
                          <a:cs typeface="Times"/>
                        </a:rPr>
                        <a:t>A fun essay</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150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120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fewer than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273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53%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33%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11%</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9431486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smtClean="0">
                <a:latin typeface="Times"/>
                <a:cs typeface="Times"/>
              </a:rPr>
              <a:t>Table </a:t>
            </a:r>
            <a:r>
              <a:rPr lang="en-US" altLang="ja-JP" sz="2000" dirty="0">
                <a:latin typeface="Times"/>
                <a:cs typeface="Times"/>
              </a:rPr>
              <a:t>8. Writing Skills of Third-Year Students in February 2011 (Social Topics</a:t>
            </a:r>
            <a:r>
              <a:rPr lang="en-US" altLang="ja-JP" sz="2000" dirty="0" smtClean="0">
                <a:latin typeface="Times"/>
                <a:cs typeface="Times"/>
              </a:rPr>
              <a:t>)</a:t>
            </a:r>
          </a:p>
          <a:p>
            <a:pPr marL="0" indent="0">
              <a:buNone/>
            </a:pPr>
            <a:endParaRPr lang="en-US" altLang="ja-JP" sz="2000" dirty="0">
              <a:latin typeface="Times"/>
              <a:cs typeface="Times"/>
            </a:endParaRPr>
          </a:p>
          <a:p>
            <a:pPr marL="0" indent="0">
              <a:buNone/>
            </a:pP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31249897"/>
              </p:ext>
            </p:extLst>
          </p:nvPr>
        </p:nvGraphicFramePr>
        <p:xfrm>
          <a:off x="755578" y="2852936"/>
          <a:ext cx="7704852" cy="1463040"/>
        </p:xfrm>
        <a:graphic>
          <a:graphicData uri="http://schemas.openxmlformats.org/drawingml/2006/table">
            <a:tbl>
              <a:tblPr firstRow="1" bandRow="1">
                <a:tableStyleId>{5C22544A-7EE6-4342-B048-85BDC9FD1C3A}</a:tableStyleId>
              </a:tblPr>
              <a:tblGrid>
                <a:gridCol w="1284142"/>
                <a:gridCol w="1284142"/>
                <a:gridCol w="1284142"/>
                <a:gridCol w="1284142"/>
                <a:gridCol w="1284142"/>
                <a:gridCol w="1284142"/>
              </a:tblGrid>
              <a:tr h="370840">
                <a:tc>
                  <a:txBody>
                    <a:bodyPr/>
                    <a:lstStyle/>
                    <a:p>
                      <a:pPr algn="ctr"/>
                      <a:r>
                        <a:rPr kumimoji="1" lang="en-US" altLang="ja-JP" sz="1600" b="0" kern="1200" dirty="0" smtClean="0">
                          <a:solidFill>
                            <a:srgbClr val="003300"/>
                          </a:solidFill>
                          <a:effectLst/>
                          <a:latin typeface="Times"/>
                          <a:ea typeface="+mn-ea"/>
                          <a:cs typeface="Times"/>
                        </a:rPr>
                        <a:t>A fun essay</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200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150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120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fewer than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271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49%</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37%</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13949567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96120791"/>
              </p:ext>
            </p:extLst>
          </p:nvPr>
        </p:nvGraphicFramePr>
        <p:xfrm>
          <a:off x="214282" y="1000109"/>
          <a:ext cx="8640392" cy="4099299"/>
        </p:xfrm>
        <a:graphic>
          <a:graphicData uri="http://schemas.openxmlformats.org/drawingml/2006/table">
            <a:tbl>
              <a:tblPr>
                <a:tableStyleId>{69CF1AB2-1976-4502-BF36-3FF5EA218861}</a:tableStyleId>
              </a:tblPr>
              <a:tblGrid>
                <a:gridCol w="613302"/>
                <a:gridCol w="849660"/>
                <a:gridCol w="928694"/>
                <a:gridCol w="1071570"/>
                <a:gridCol w="1357322"/>
                <a:gridCol w="1285884"/>
                <a:gridCol w="1309824"/>
                <a:gridCol w="1224136"/>
              </a:tblGrid>
              <a:tr h="1000131">
                <a:tc gridSpan="2">
                  <a:txBody>
                    <a:bodyPr/>
                    <a:lstStyle/>
                    <a:p>
                      <a:pPr algn="ctr" fontAlgn="ctr"/>
                      <a:r>
                        <a:rPr lang="ja-JP" altLang="en-US" sz="1600" u="none" strike="noStrike" dirty="0">
                          <a:effectLst/>
                        </a:rPr>
                        <a:t>　</a:t>
                      </a:r>
                      <a:endParaRPr lang="ja-JP" altLang="en-US" sz="16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a:txBody>
                    <a:bodyPr/>
                    <a:lstStyle/>
                    <a:p>
                      <a:pPr algn="ctr" fontAlgn="ctr"/>
                      <a:r>
                        <a:rPr lang="en-US" altLang="ja-JP" sz="1600" u="none" strike="noStrike" dirty="0" smtClean="0">
                          <a:effectLst/>
                        </a:rPr>
                        <a:t>700</a:t>
                      </a:r>
                      <a:endParaRPr lang="ja-JP" altLang="en-US" sz="1600" b="1" i="0" u="none" strike="noStrike" dirty="0">
                        <a:solidFill>
                          <a:srgbClr val="002060"/>
                        </a:solidFill>
                        <a:effectLst/>
                        <a:latin typeface="AR丸ゴシック体M" pitchFamily="49" charset="-128"/>
                        <a:ea typeface="AR丸ゴシック体M" pitchFamily="49" charset="-128"/>
                      </a:endParaRPr>
                    </a:p>
                  </a:txBody>
                  <a:tcPr marL="9525" marR="9525" marT="9525" marB="0" anchor="ctr">
                    <a:solidFill>
                      <a:schemeClr val="accent5">
                        <a:lumMod val="60000"/>
                        <a:lumOff val="40000"/>
                      </a:schemeClr>
                    </a:solidFill>
                  </a:tcPr>
                </a:tc>
                <a:tc>
                  <a:txBody>
                    <a:bodyPr/>
                    <a:lstStyle/>
                    <a:p>
                      <a:pPr algn="ctr" fontAlgn="ctr"/>
                      <a:r>
                        <a:rPr lang="en-US" altLang="ja-JP" sz="1600" u="none" strike="noStrike" dirty="0" smtClean="0">
                          <a:effectLst/>
                        </a:rPr>
                        <a:t>600</a:t>
                      </a:r>
                      <a:r>
                        <a:rPr lang="ja-JP" altLang="en-US" sz="1600" u="none" strike="noStrike" dirty="0" smtClean="0">
                          <a:effectLst/>
                        </a:rPr>
                        <a:t>～</a:t>
                      </a:r>
                      <a:r>
                        <a:rPr lang="en-US" altLang="ja-JP" sz="1600" u="none" strike="noStrike" dirty="0" smtClean="0">
                          <a:effectLst/>
                        </a:rPr>
                        <a:t>699</a:t>
                      </a:r>
                      <a:endParaRPr lang="ja-JP" altLang="en-US" sz="1600" b="1" i="0" u="none" strike="noStrike" dirty="0">
                        <a:solidFill>
                          <a:srgbClr val="002060"/>
                        </a:solidFill>
                        <a:effectLst/>
                        <a:latin typeface="AR丸ゴシック体M" pitchFamily="49" charset="-128"/>
                        <a:ea typeface="AR丸ゴシック体M" pitchFamily="49" charset="-128"/>
                      </a:endParaRPr>
                    </a:p>
                  </a:txBody>
                  <a:tcPr marL="9525" marR="9525" marT="9525" marB="0" anchor="ctr">
                    <a:solidFill>
                      <a:schemeClr val="accent5">
                        <a:lumMod val="60000"/>
                        <a:lumOff val="40000"/>
                      </a:schemeClr>
                    </a:solidFill>
                  </a:tcPr>
                </a:tc>
                <a:tc>
                  <a:txBody>
                    <a:bodyPr/>
                    <a:lstStyle/>
                    <a:p>
                      <a:pPr algn="ctr" fontAlgn="ctr"/>
                      <a:r>
                        <a:rPr lang="en-US" altLang="ja-JP" sz="1600" u="none" strike="noStrike" dirty="0" smtClean="0">
                          <a:effectLst/>
                        </a:rPr>
                        <a:t>500</a:t>
                      </a:r>
                      <a:r>
                        <a:rPr lang="ja-JP" altLang="en-US" sz="1600" u="none" strike="noStrike" dirty="0" smtClean="0">
                          <a:effectLst/>
                        </a:rPr>
                        <a:t>～</a:t>
                      </a:r>
                      <a:r>
                        <a:rPr lang="en-US" altLang="ja-JP" sz="1600" u="none" strike="noStrike" dirty="0" smtClean="0">
                          <a:effectLst/>
                        </a:rPr>
                        <a:t>599</a:t>
                      </a:r>
                      <a:endParaRPr lang="ja-JP" altLang="en-US" sz="1600" b="1" i="0" u="none" strike="noStrike" dirty="0">
                        <a:solidFill>
                          <a:srgbClr val="002060"/>
                        </a:solidFill>
                        <a:effectLst/>
                        <a:latin typeface="AR丸ゴシック体M" pitchFamily="49" charset="-128"/>
                        <a:ea typeface="AR丸ゴシック体M" pitchFamily="49" charset="-128"/>
                      </a:endParaRPr>
                    </a:p>
                  </a:txBody>
                  <a:tcPr marL="9525" marR="9525" marT="9525" marB="0" anchor="ctr">
                    <a:solidFill>
                      <a:schemeClr val="accent5">
                        <a:lumMod val="60000"/>
                        <a:lumOff val="40000"/>
                      </a:schemeClr>
                    </a:solidFill>
                  </a:tcPr>
                </a:tc>
                <a:tc>
                  <a:txBody>
                    <a:bodyPr/>
                    <a:lstStyle/>
                    <a:p>
                      <a:pPr algn="ctr" fontAlgn="ctr"/>
                      <a:r>
                        <a:rPr lang="en-US" altLang="ja-JP" sz="1600" u="none" strike="noStrike" dirty="0" smtClean="0">
                          <a:effectLst/>
                        </a:rPr>
                        <a:t>470</a:t>
                      </a:r>
                      <a:r>
                        <a:rPr lang="ja-JP" altLang="en-US" sz="1600" u="none" strike="noStrike" dirty="0" smtClean="0">
                          <a:effectLst/>
                        </a:rPr>
                        <a:t>～</a:t>
                      </a:r>
                      <a:r>
                        <a:rPr lang="en-US" altLang="ja-JP" sz="1600" u="none" strike="noStrike" dirty="0" smtClean="0">
                          <a:effectLst/>
                        </a:rPr>
                        <a:t>499</a:t>
                      </a:r>
                      <a:r>
                        <a:rPr lang="ja-JP" altLang="en-US" sz="1600" u="none" strike="noStrike" dirty="0">
                          <a:effectLst/>
                        </a:rPr>
                        <a:t>　　</a:t>
                      </a:r>
                      <a:r>
                        <a:rPr lang="ja-JP" altLang="en-US" sz="1400" u="none" strike="noStrike" dirty="0" smtClean="0">
                          <a:effectLst/>
                        </a:rPr>
                        <a:t>（</a:t>
                      </a:r>
                      <a:r>
                        <a:rPr lang="en-US" altLang="ja-JP" sz="1400" u="none" strike="noStrike" dirty="0" smtClean="0">
                          <a:effectLst/>
                        </a:rPr>
                        <a:t>standard</a:t>
                      </a:r>
                      <a:r>
                        <a:rPr lang="en-US" altLang="ja-JP" sz="1400" u="none" strike="noStrike" baseline="0" dirty="0" smtClean="0">
                          <a:effectLst/>
                        </a:rPr>
                        <a:t> for</a:t>
                      </a:r>
                    </a:p>
                    <a:p>
                      <a:pPr algn="ctr" fontAlgn="ctr"/>
                      <a:r>
                        <a:rPr lang="en-US" altLang="ja-JP" sz="1400" u="none" strike="noStrike" baseline="0" dirty="0" smtClean="0">
                          <a:effectLst/>
                        </a:rPr>
                        <a:t> the third </a:t>
                      </a:r>
                    </a:p>
                    <a:p>
                      <a:pPr algn="ctr" fontAlgn="ctr"/>
                      <a:r>
                        <a:rPr lang="en-US" altLang="ja-JP" sz="1400" u="none" strike="noStrike" baseline="0" dirty="0" smtClean="0">
                          <a:effectLst/>
                        </a:rPr>
                        <a:t>year student</a:t>
                      </a:r>
                      <a:r>
                        <a:rPr lang="ja-JP" altLang="en-US" sz="1400" u="none" strike="noStrike" dirty="0" smtClean="0">
                          <a:effectLst/>
                        </a:rPr>
                        <a:t>）</a:t>
                      </a:r>
                      <a:endParaRPr lang="ja-JP" altLang="en-US" sz="1400" b="1" i="0" u="none" strike="noStrike" dirty="0">
                        <a:solidFill>
                          <a:srgbClr val="002060"/>
                        </a:solidFill>
                        <a:effectLst/>
                        <a:latin typeface="AR丸ゴシック体M" pitchFamily="49" charset="-128"/>
                        <a:ea typeface="AR丸ゴシック体M" pitchFamily="49" charset="-128"/>
                      </a:endParaRPr>
                    </a:p>
                  </a:txBody>
                  <a:tcPr marL="9525" marR="9525" marT="9525" marB="0" anchor="ctr">
                    <a:solidFill>
                      <a:schemeClr val="accent5">
                        <a:lumMod val="60000"/>
                        <a:lumOff val="40000"/>
                      </a:schemeClr>
                    </a:solidFill>
                  </a:tcPr>
                </a:tc>
                <a:tc>
                  <a:txBody>
                    <a:bodyPr/>
                    <a:lstStyle/>
                    <a:p>
                      <a:pPr algn="ctr" fontAlgn="ctr"/>
                      <a:r>
                        <a:rPr lang="en-US" altLang="ja-JP" sz="1600" u="none" strike="noStrike" dirty="0" smtClean="0">
                          <a:effectLst/>
                        </a:rPr>
                        <a:t>450</a:t>
                      </a:r>
                      <a:r>
                        <a:rPr lang="ja-JP" altLang="en-US" sz="1600" u="none" strike="noStrike" dirty="0" smtClean="0">
                          <a:effectLst/>
                        </a:rPr>
                        <a:t>～</a:t>
                      </a:r>
                      <a:r>
                        <a:rPr lang="en-US" altLang="ja-JP" sz="1600" u="none" strike="noStrike" dirty="0" smtClean="0">
                          <a:effectLst/>
                        </a:rPr>
                        <a:t>469</a:t>
                      </a:r>
                      <a:r>
                        <a:rPr lang="ja-JP" altLang="en-US" sz="1600" u="none" strike="noStrike" dirty="0">
                          <a:effectLst/>
                        </a:rPr>
                        <a:t>　　　</a:t>
                      </a:r>
                      <a:r>
                        <a:rPr lang="ja-JP" altLang="en-US" sz="1400" u="none" strike="noStrike" dirty="0" smtClean="0">
                          <a:effectLst/>
                        </a:rPr>
                        <a:t>（</a:t>
                      </a:r>
                      <a:r>
                        <a:rPr lang="en-US" altLang="ja-JP" sz="1400" u="none" strike="noStrike" dirty="0" smtClean="0">
                          <a:effectLst/>
                        </a:rPr>
                        <a:t>standard</a:t>
                      </a:r>
                      <a:r>
                        <a:rPr lang="en-US" altLang="ja-JP" sz="1400" u="none" strike="noStrike" baseline="0" dirty="0" smtClean="0">
                          <a:effectLst/>
                        </a:rPr>
                        <a:t> for </a:t>
                      </a:r>
                    </a:p>
                    <a:p>
                      <a:pPr algn="ctr" fontAlgn="ctr"/>
                      <a:r>
                        <a:rPr lang="en-US" altLang="ja-JP" sz="1400" u="none" strike="noStrike" baseline="0" dirty="0" smtClean="0">
                          <a:effectLst/>
                        </a:rPr>
                        <a:t>the second </a:t>
                      </a:r>
                    </a:p>
                    <a:p>
                      <a:pPr algn="ctr" fontAlgn="ctr"/>
                      <a:r>
                        <a:rPr lang="en-US" altLang="ja-JP" sz="1400" u="none" strike="noStrike" baseline="0" dirty="0" smtClean="0">
                          <a:effectLst/>
                        </a:rPr>
                        <a:t>year student</a:t>
                      </a:r>
                      <a:r>
                        <a:rPr lang="ja-JP" altLang="en-US" sz="1600" u="none" strike="noStrike" dirty="0" smtClean="0">
                          <a:effectLst/>
                        </a:rPr>
                        <a:t>）</a:t>
                      </a:r>
                      <a:endParaRPr lang="ja-JP" altLang="en-US" sz="1600" b="1" i="0" u="none" strike="noStrike" dirty="0">
                        <a:solidFill>
                          <a:srgbClr val="002060"/>
                        </a:solidFill>
                        <a:effectLst/>
                        <a:latin typeface="AR丸ゴシック体M" pitchFamily="49" charset="-128"/>
                        <a:ea typeface="AR丸ゴシック体M" pitchFamily="49" charset="-128"/>
                      </a:endParaRPr>
                    </a:p>
                  </a:txBody>
                  <a:tcPr marL="9525" marR="9525" marT="9525" marB="0" anchor="ctr">
                    <a:solidFill>
                      <a:schemeClr val="accent5">
                        <a:lumMod val="60000"/>
                        <a:lumOff val="40000"/>
                      </a:schemeClr>
                    </a:solidFill>
                  </a:tcPr>
                </a:tc>
                <a:tc>
                  <a:txBody>
                    <a:bodyPr/>
                    <a:lstStyle/>
                    <a:p>
                      <a:pPr algn="ctr" fontAlgn="ctr"/>
                      <a:r>
                        <a:rPr lang="en-US" altLang="ja-JP" sz="1600" u="none" strike="noStrike" dirty="0" smtClean="0">
                          <a:effectLst/>
                        </a:rPr>
                        <a:t>430</a:t>
                      </a:r>
                      <a:r>
                        <a:rPr lang="ja-JP" altLang="en-US" sz="1600" u="none" strike="noStrike" dirty="0" smtClean="0">
                          <a:effectLst/>
                        </a:rPr>
                        <a:t>～</a:t>
                      </a:r>
                      <a:r>
                        <a:rPr lang="en-US" altLang="ja-JP" sz="1600" u="none" strike="noStrike" dirty="0" smtClean="0">
                          <a:effectLst/>
                        </a:rPr>
                        <a:t>449*</a:t>
                      </a:r>
                      <a:r>
                        <a:rPr lang="ja-JP" altLang="en-US" sz="1600" u="none" strike="noStrike" dirty="0" smtClean="0">
                          <a:effectLst/>
                        </a:rPr>
                        <a:t>　　　</a:t>
                      </a:r>
                      <a:r>
                        <a:rPr lang="ja-JP" altLang="en-US" sz="1400" u="none" strike="noStrike" dirty="0" smtClean="0">
                          <a:effectLst/>
                        </a:rPr>
                        <a:t>（</a:t>
                      </a:r>
                      <a:r>
                        <a:rPr lang="en-US" altLang="ja-JP" sz="1400" u="none" strike="noStrike" dirty="0" smtClean="0">
                          <a:effectLst/>
                        </a:rPr>
                        <a:t>standard</a:t>
                      </a:r>
                      <a:r>
                        <a:rPr lang="en-US" altLang="ja-JP" sz="1400" u="none" strike="noStrike" baseline="0" dirty="0" smtClean="0">
                          <a:effectLst/>
                        </a:rPr>
                        <a:t> for the first year student</a:t>
                      </a:r>
                      <a:r>
                        <a:rPr lang="ja-JP" altLang="en-US" sz="1400" u="none" strike="noStrike" dirty="0" smtClean="0">
                          <a:effectLst/>
                        </a:rPr>
                        <a:t>）</a:t>
                      </a:r>
                      <a:endParaRPr lang="ja-JP" altLang="en-US" sz="1400" b="1" i="0" u="none" strike="noStrike" dirty="0">
                        <a:solidFill>
                          <a:srgbClr val="002060"/>
                        </a:solidFill>
                        <a:effectLst/>
                        <a:latin typeface="AR丸ゴシック体M" pitchFamily="49" charset="-128"/>
                        <a:ea typeface="AR丸ゴシック体M" pitchFamily="49" charset="-128"/>
                      </a:endParaRPr>
                    </a:p>
                  </a:txBody>
                  <a:tcPr marL="9525" marR="9525" marT="9525" marB="0" anchor="ctr">
                    <a:solidFill>
                      <a:schemeClr val="accent5">
                        <a:lumMod val="60000"/>
                        <a:lumOff val="40000"/>
                      </a:schemeClr>
                    </a:solidFill>
                  </a:tcPr>
                </a:tc>
              </a:tr>
              <a:tr h="516528">
                <a:tc rowSpan="2">
                  <a:txBody>
                    <a:bodyPr/>
                    <a:lstStyle/>
                    <a:p>
                      <a:pPr algn="ctr" fontAlgn="ctr"/>
                      <a:r>
                        <a:rPr lang="en-US" altLang="ja-JP" sz="1600" b="0" i="0" u="none" strike="noStrike" dirty="0" smtClean="0">
                          <a:solidFill>
                            <a:schemeClr val="dk1"/>
                          </a:solidFill>
                          <a:effectLst/>
                          <a:latin typeface="+mn-lt"/>
                        </a:rPr>
                        <a:t>First</a:t>
                      </a:r>
                      <a:r>
                        <a:rPr lang="en-US" altLang="ja-JP" sz="1600" b="0" i="0" u="none" strike="noStrike" baseline="0" dirty="0" smtClean="0">
                          <a:solidFill>
                            <a:schemeClr val="dk1"/>
                          </a:solidFill>
                          <a:effectLst/>
                          <a:latin typeface="+mn-lt"/>
                        </a:rPr>
                        <a:t> </a:t>
                      </a:r>
                    </a:p>
                    <a:p>
                      <a:pPr algn="ctr" fontAlgn="ctr"/>
                      <a:r>
                        <a:rPr lang="en-US" altLang="ja-JP" sz="1600" b="0" i="0" u="none" strike="noStrike" baseline="0" dirty="0" smtClean="0">
                          <a:solidFill>
                            <a:schemeClr val="dk1"/>
                          </a:solidFill>
                          <a:effectLst/>
                          <a:latin typeface="+mn-lt"/>
                        </a:rPr>
                        <a:t>Year</a:t>
                      </a:r>
                      <a:endParaRPr lang="ja-JP" altLang="en-US" sz="1600" b="1" i="0" u="none" strike="noStrike" dirty="0">
                        <a:solidFill>
                          <a:srgbClr val="002060"/>
                        </a:solidFill>
                        <a:effectLst/>
                        <a:latin typeface="ＭＳ Ｐゴシック"/>
                      </a:endParaRPr>
                    </a:p>
                  </a:txBody>
                  <a:tcPr marL="9525" marR="9525" marT="9525" marB="0" anchor="ctr">
                    <a:solidFill>
                      <a:schemeClr val="accent4">
                        <a:lumMod val="20000"/>
                        <a:lumOff val="80000"/>
                      </a:schemeClr>
                    </a:solidFill>
                  </a:tcPr>
                </a:tc>
                <a:tc>
                  <a:txBody>
                    <a:bodyPr/>
                    <a:lstStyle/>
                    <a:p>
                      <a:pPr algn="ctr" fontAlgn="ctr"/>
                      <a:r>
                        <a:rPr lang="en-US" altLang="ja-JP" sz="1600" b="0" i="0" u="none" strike="noStrike" dirty="0" smtClean="0">
                          <a:solidFill>
                            <a:schemeClr val="dk1"/>
                          </a:solidFill>
                          <a:effectLst/>
                          <a:latin typeface="+mn-lt"/>
                        </a:rPr>
                        <a:t>April</a:t>
                      </a:r>
                      <a:endParaRPr lang="ja-JP" altLang="en-US" sz="1600" b="1" i="0" u="none" strike="noStrike" dirty="0">
                        <a:solidFill>
                          <a:srgbClr val="002060"/>
                        </a:solidFill>
                        <a:effectLst/>
                        <a:latin typeface="ＭＳ Ｐゴシック"/>
                      </a:endParaRPr>
                    </a:p>
                  </a:txBody>
                  <a:tcPr marL="9525" marR="9525" marT="9525" marB="0" anchor="ctr">
                    <a:solidFill>
                      <a:srgbClr val="92D050"/>
                    </a:solidFill>
                  </a:tcPr>
                </a:tc>
                <a:tc>
                  <a:txBody>
                    <a:bodyPr/>
                    <a:lstStyle/>
                    <a:p>
                      <a:pPr algn="r" fontAlgn="ctr"/>
                      <a:r>
                        <a:rPr lang="en-US" altLang="ja-JP" sz="2000" u="none" strike="noStrike" dirty="0">
                          <a:effectLst/>
                        </a:rPr>
                        <a:t>0</a:t>
                      </a:r>
                      <a:endParaRPr lang="en-US" altLang="ja-JP" sz="2000" b="1" i="0" u="none" strike="noStrike" dirty="0">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0</a:t>
                      </a:r>
                      <a:endParaRPr lang="en-US" altLang="ja-JP" sz="2000" b="1" i="0" u="none" strike="noStrike" dirty="0">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6(2.2%)</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4(1.4%)</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16(5.7%)</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18(6.5%)</a:t>
                      </a:r>
                      <a:endParaRPr lang="en-US" altLang="ja-JP" sz="2000" b="1" i="0" u="none" strike="noStrike">
                        <a:solidFill>
                          <a:srgbClr val="C00000"/>
                        </a:solidFill>
                        <a:effectLst/>
                        <a:latin typeface="ＭＳ Ｐゴシック"/>
                      </a:endParaRPr>
                    </a:p>
                  </a:txBody>
                  <a:tcPr marL="9525" marR="9525" marT="9525" marB="0" anchor="ctr"/>
                </a:tc>
              </a:tr>
              <a:tr h="516528">
                <a:tc vMerge="1">
                  <a:txBody>
                    <a:bodyPr/>
                    <a:lstStyle/>
                    <a:p>
                      <a:endParaRPr kumimoji="1" lang="ja-JP" altLang="en-US"/>
                    </a:p>
                  </a:txBody>
                  <a:tcPr/>
                </a:tc>
                <a:tc>
                  <a:txBody>
                    <a:bodyPr/>
                    <a:lstStyle/>
                    <a:p>
                      <a:pPr algn="ctr" fontAlgn="ctr"/>
                      <a:r>
                        <a:rPr lang="en-US" altLang="ja-JP" sz="1600" b="0" i="0" u="none" strike="noStrike" dirty="0" smtClean="0">
                          <a:solidFill>
                            <a:schemeClr val="dk1"/>
                          </a:solidFill>
                          <a:effectLst/>
                          <a:latin typeface="+mn-lt"/>
                        </a:rPr>
                        <a:t>January</a:t>
                      </a:r>
                      <a:endParaRPr lang="ja-JP" altLang="en-US" sz="1600" b="1" i="0" u="none" strike="noStrike" dirty="0">
                        <a:solidFill>
                          <a:srgbClr val="002060"/>
                        </a:solidFill>
                        <a:effectLst/>
                        <a:latin typeface="ＭＳ Ｐゴシック"/>
                      </a:endParaRPr>
                    </a:p>
                  </a:txBody>
                  <a:tcPr marL="9525" marR="9525" marT="9525" marB="0" anchor="ctr">
                    <a:solidFill>
                      <a:srgbClr val="92D050"/>
                    </a:solidFill>
                  </a:tcPr>
                </a:tc>
                <a:tc>
                  <a:txBody>
                    <a:bodyPr/>
                    <a:lstStyle/>
                    <a:p>
                      <a:pPr algn="r" fontAlgn="ctr"/>
                      <a:r>
                        <a:rPr lang="en-US" altLang="ja-JP" sz="2000" u="none" strike="noStrike">
                          <a:effectLst/>
                        </a:rPr>
                        <a:t>0</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3(1.1%)</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7(2.5%)</a:t>
                      </a:r>
                      <a:endParaRPr lang="en-US" altLang="ja-JP" sz="2000" b="1" i="0" u="none" strike="noStrike" dirty="0">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10(3.5%)</a:t>
                      </a:r>
                      <a:endParaRPr lang="en-US" altLang="ja-JP" sz="2000" b="1" i="0" u="none" strike="noStrike" dirty="0">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26(9.3%)</a:t>
                      </a:r>
                      <a:endParaRPr lang="en-US" altLang="ja-JP" sz="2000" b="1" i="0" u="none" strike="noStrike" dirty="0">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36(12.9%)</a:t>
                      </a:r>
                      <a:endParaRPr lang="en-US" altLang="ja-JP" sz="2000" b="1" i="0" u="none" strike="noStrike">
                        <a:solidFill>
                          <a:srgbClr val="C00000"/>
                        </a:solidFill>
                        <a:effectLst/>
                        <a:latin typeface="ＭＳ Ｐゴシック"/>
                      </a:endParaRPr>
                    </a:p>
                  </a:txBody>
                  <a:tcPr marL="9525" marR="9525" marT="9525" marB="0" anchor="ctr"/>
                </a:tc>
              </a:tr>
              <a:tr h="516528">
                <a:tc rowSpan="2">
                  <a:txBody>
                    <a:bodyPr/>
                    <a:lstStyle/>
                    <a:p>
                      <a:pPr algn="ctr" fontAlgn="ctr"/>
                      <a:r>
                        <a:rPr lang="en-US" altLang="ja-JP" sz="1600" b="0" i="0" u="none" strike="noStrike" dirty="0" smtClean="0">
                          <a:solidFill>
                            <a:schemeClr val="dk1"/>
                          </a:solidFill>
                          <a:effectLst/>
                          <a:latin typeface="+mn-lt"/>
                        </a:rPr>
                        <a:t>Second</a:t>
                      </a:r>
                    </a:p>
                    <a:p>
                      <a:pPr algn="ctr" fontAlgn="ctr"/>
                      <a:r>
                        <a:rPr lang="en-US" altLang="ja-JP" sz="1600" b="0" i="0" u="none" strike="noStrike" dirty="0" smtClean="0">
                          <a:solidFill>
                            <a:schemeClr val="dk1"/>
                          </a:solidFill>
                          <a:effectLst/>
                          <a:latin typeface="+mn-lt"/>
                        </a:rPr>
                        <a:t>Year</a:t>
                      </a:r>
                      <a:endParaRPr lang="ja-JP" altLang="en-US" sz="1600" b="1" i="0" u="none" strike="noStrike" dirty="0">
                        <a:solidFill>
                          <a:srgbClr val="002060"/>
                        </a:solidFill>
                        <a:effectLst/>
                        <a:latin typeface="ＭＳ Ｐゴシック"/>
                      </a:endParaRPr>
                    </a:p>
                  </a:txBody>
                  <a:tcPr marL="9525" marR="9525" marT="9525" marB="0" anchor="ctr">
                    <a:solidFill>
                      <a:schemeClr val="accent4">
                        <a:lumMod val="20000"/>
                        <a:lumOff val="80000"/>
                      </a:schemeClr>
                    </a:solidFill>
                  </a:tcPr>
                </a:tc>
                <a:tc>
                  <a:txBody>
                    <a:bodyPr/>
                    <a:lstStyle/>
                    <a:p>
                      <a:pPr algn="ctr" fontAlgn="ctr"/>
                      <a:r>
                        <a:rPr lang="en-US" altLang="ja-JP" sz="1600" b="0" i="0" u="none" strike="noStrike" dirty="0" smtClean="0">
                          <a:solidFill>
                            <a:schemeClr val="dk1"/>
                          </a:solidFill>
                          <a:effectLst/>
                          <a:latin typeface="+mn-lt"/>
                        </a:rPr>
                        <a:t>April</a:t>
                      </a:r>
                      <a:endParaRPr lang="ja-JP" altLang="en-US" sz="1600" b="1" i="0" u="none" strike="noStrike" dirty="0">
                        <a:solidFill>
                          <a:srgbClr val="002060"/>
                        </a:solidFill>
                        <a:effectLst/>
                        <a:latin typeface="ＭＳ Ｐゴシック"/>
                      </a:endParaRPr>
                    </a:p>
                  </a:txBody>
                  <a:tcPr marL="9525" marR="9525" marT="9525" marB="0" anchor="ctr">
                    <a:solidFill>
                      <a:srgbClr val="92D050"/>
                    </a:solidFill>
                  </a:tcPr>
                </a:tc>
                <a:tc>
                  <a:txBody>
                    <a:bodyPr/>
                    <a:lstStyle/>
                    <a:p>
                      <a:pPr algn="r" fontAlgn="ctr"/>
                      <a:r>
                        <a:rPr lang="en-US" altLang="ja-JP" sz="2000" u="none" strike="noStrike" dirty="0">
                          <a:effectLst/>
                        </a:rPr>
                        <a:t>0</a:t>
                      </a:r>
                      <a:endParaRPr lang="en-US" altLang="ja-JP" sz="2000" b="1" i="0" u="none" strike="noStrike" dirty="0">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0</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1(0.3%)</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7(2.3%)</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17(5.7%)</a:t>
                      </a:r>
                      <a:endParaRPr lang="en-US" altLang="ja-JP" sz="2000" b="1" i="0" u="none" strike="noStrike" dirty="0">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45(15.1%)</a:t>
                      </a:r>
                      <a:endParaRPr lang="en-US" altLang="ja-JP" sz="2000" b="1" i="0" u="none" strike="noStrike" dirty="0">
                        <a:solidFill>
                          <a:srgbClr val="C00000"/>
                        </a:solidFill>
                        <a:effectLst/>
                        <a:latin typeface="ＭＳ Ｐゴシック"/>
                      </a:endParaRPr>
                    </a:p>
                  </a:txBody>
                  <a:tcPr marL="9525" marR="9525" marT="9525" marB="0" anchor="ctr"/>
                </a:tc>
              </a:tr>
              <a:tr h="516528">
                <a:tc vMerge="1">
                  <a:txBody>
                    <a:bodyPr/>
                    <a:lstStyle/>
                    <a:p>
                      <a:endParaRPr kumimoji="1" lang="ja-JP" altLang="en-US"/>
                    </a:p>
                  </a:txBody>
                  <a:tcPr/>
                </a:tc>
                <a:tc>
                  <a:txBody>
                    <a:bodyPr/>
                    <a:lstStyle/>
                    <a:p>
                      <a:pPr algn="ctr" fontAlgn="ctr"/>
                      <a:r>
                        <a:rPr lang="en-US" altLang="ja-JP" sz="1600" b="0" i="0" u="none" strike="noStrike" dirty="0" smtClean="0">
                          <a:solidFill>
                            <a:schemeClr val="dk1"/>
                          </a:solidFill>
                          <a:effectLst/>
                          <a:latin typeface="+mn-lt"/>
                        </a:rPr>
                        <a:t>January</a:t>
                      </a:r>
                      <a:endParaRPr lang="ja-JP" altLang="en-US" sz="1600" b="1" i="0" u="none" strike="noStrike" dirty="0">
                        <a:solidFill>
                          <a:srgbClr val="002060"/>
                        </a:solidFill>
                        <a:effectLst/>
                        <a:latin typeface="ＭＳ Ｐゴシック"/>
                      </a:endParaRPr>
                    </a:p>
                  </a:txBody>
                  <a:tcPr marL="9525" marR="9525" marT="9525" marB="0" anchor="ctr">
                    <a:solidFill>
                      <a:srgbClr val="92D050"/>
                    </a:solidFill>
                  </a:tcPr>
                </a:tc>
                <a:tc>
                  <a:txBody>
                    <a:bodyPr/>
                    <a:lstStyle/>
                    <a:p>
                      <a:pPr algn="r" fontAlgn="ctr"/>
                      <a:r>
                        <a:rPr lang="en-US" altLang="ja-JP" sz="2000" u="none" strike="noStrike">
                          <a:effectLst/>
                        </a:rPr>
                        <a:t>0</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1(0.3%)</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8(2.7%)</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30(10.1%)</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41(13.8%)</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38(12.8%)</a:t>
                      </a:r>
                      <a:endParaRPr lang="en-US" altLang="ja-JP" sz="2000" b="1" i="0" u="none" strike="noStrike" dirty="0">
                        <a:solidFill>
                          <a:srgbClr val="C00000"/>
                        </a:solidFill>
                        <a:effectLst/>
                        <a:latin typeface="ＭＳ Ｐゴシック"/>
                      </a:endParaRPr>
                    </a:p>
                  </a:txBody>
                  <a:tcPr marL="9525" marR="9525" marT="9525" marB="0" anchor="ctr"/>
                </a:tc>
              </a:tr>
              <a:tr h="516528">
                <a:tc rowSpan="2">
                  <a:txBody>
                    <a:bodyPr/>
                    <a:lstStyle/>
                    <a:p>
                      <a:pPr algn="ctr" fontAlgn="ctr"/>
                      <a:r>
                        <a:rPr lang="en-US" altLang="ja-JP" sz="1600" b="0" i="0" u="none" strike="noStrike" dirty="0" smtClean="0">
                          <a:solidFill>
                            <a:schemeClr val="dk1"/>
                          </a:solidFill>
                          <a:effectLst/>
                          <a:latin typeface="+mn-lt"/>
                        </a:rPr>
                        <a:t>Third</a:t>
                      </a:r>
                    </a:p>
                    <a:p>
                      <a:pPr algn="ctr" fontAlgn="ctr"/>
                      <a:r>
                        <a:rPr lang="en-US" altLang="ja-JP" sz="1600" b="0" i="0" u="none" strike="noStrike" dirty="0" smtClean="0">
                          <a:solidFill>
                            <a:schemeClr val="dk1"/>
                          </a:solidFill>
                          <a:effectLst/>
                          <a:latin typeface="+mn-lt"/>
                        </a:rPr>
                        <a:t>Year</a:t>
                      </a:r>
                      <a:endParaRPr lang="ja-JP" altLang="en-US" sz="1600" b="1" i="0" u="none" strike="noStrike" dirty="0">
                        <a:solidFill>
                          <a:srgbClr val="002060"/>
                        </a:solidFill>
                        <a:effectLst/>
                        <a:latin typeface="ＭＳ Ｐゴシック"/>
                      </a:endParaRPr>
                    </a:p>
                  </a:txBody>
                  <a:tcPr marL="9525" marR="9525" marT="9525" marB="0" anchor="ctr">
                    <a:solidFill>
                      <a:schemeClr val="accent4">
                        <a:lumMod val="20000"/>
                        <a:lumOff val="80000"/>
                      </a:schemeClr>
                    </a:solidFill>
                  </a:tcPr>
                </a:tc>
                <a:tc>
                  <a:txBody>
                    <a:bodyPr/>
                    <a:lstStyle/>
                    <a:p>
                      <a:pPr algn="ctr" fontAlgn="ctr"/>
                      <a:r>
                        <a:rPr lang="en-US" altLang="ja-JP" sz="1600" b="0" i="0" u="none" strike="noStrike" dirty="0" smtClean="0">
                          <a:solidFill>
                            <a:schemeClr val="dk1"/>
                          </a:solidFill>
                          <a:effectLst/>
                          <a:latin typeface="+mn-lt"/>
                        </a:rPr>
                        <a:t>April</a:t>
                      </a:r>
                      <a:endParaRPr lang="ja-JP" altLang="en-US" sz="1600" b="1" i="0" u="none" strike="noStrike" dirty="0">
                        <a:solidFill>
                          <a:srgbClr val="002060"/>
                        </a:solidFill>
                        <a:effectLst/>
                        <a:latin typeface="ＭＳ Ｐゴシック"/>
                      </a:endParaRPr>
                    </a:p>
                  </a:txBody>
                  <a:tcPr marL="9525" marR="9525" marT="9525" marB="0" anchor="ctr">
                    <a:solidFill>
                      <a:srgbClr val="92D050"/>
                    </a:solidFill>
                  </a:tcPr>
                </a:tc>
                <a:tc>
                  <a:txBody>
                    <a:bodyPr/>
                    <a:lstStyle/>
                    <a:p>
                      <a:pPr algn="r" fontAlgn="ctr"/>
                      <a:r>
                        <a:rPr lang="en-US" altLang="ja-JP" sz="2000" u="none" strike="noStrike">
                          <a:effectLst/>
                        </a:rPr>
                        <a:t>0</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3(1.1%)</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18(6.7%)</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26(9.7%)</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a:effectLst/>
                        </a:rPr>
                        <a:t>36(13.4%)</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42(15.7%)</a:t>
                      </a:r>
                      <a:endParaRPr lang="en-US" altLang="ja-JP" sz="2000" b="1" i="0" u="none" strike="noStrike" dirty="0">
                        <a:solidFill>
                          <a:srgbClr val="C00000"/>
                        </a:solidFill>
                        <a:effectLst/>
                        <a:latin typeface="ＭＳ Ｐゴシック"/>
                      </a:endParaRPr>
                    </a:p>
                  </a:txBody>
                  <a:tcPr marL="9525" marR="9525" marT="9525" marB="0" anchor="ctr"/>
                </a:tc>
              </a:tr>
              <a:tr h="516528">
                <a:tc vMerge="1">
                  <a:txBody>
                    <a:bodyPr/>
                    <a:lstStyle/>
                    <a:p>
                      <a:endParaRPr kumimoji="1" lang="ja-JP" altLang="en-US"/>
                    </a:p>
                  </a:txBody>
                  <a:tcPr/>
                </a:tc>
                <a:tc>
                  <a:txBody>
                    <a:bodyPr/>
                    <a:lstStyle/>
                    <a:p>
                      <a:pPr algn="ctr" fontAlgn="ctr"/>
                      <a:r>
                        <a:rPr lang="en-US" altLang="ja-JP" sz="1600" b="0" i="0" u="none" strike="noStrike" dirty="0" smtClean="0">
                          <a:solidFill>
                            <a:schemeClr val="dk1"/>
                          </a:solidFill>
                          <a:effectLst/>
                          <a:latin typeface="+mn-lt"/>
                        </a:rPr>
                        <a:t>January</a:t>
                      </a:r>
                      <a:endParaRPr lang="ja-JP" altLang="en-US" sz="1600" b="1" i="0" u="none" strike="noStrike" dirty="0">
                        <a:solidFill>
                          <a:srgbClr val="002060"/>
                        </a:solidFill>
                        <a:effectLst/>
                        <a:latin typeface="ＭＳ Ｐゴシック"/>
                      </a:endParaRPr>
                    </a:p>
                  </a:txBody>
                  <a:tcPr marL="9525" marR="9525" marT="9525" marB="0" anchor="ctr">
                    <a:solidFill>
                      <a:srgbClr val="92D050"/>
                    </a:solidFill>
                  </a:tcPr>
                </a:tc>
                <a:tc>
                  <a:txBody>
                    <a:bodyPr/>
                    <a:lstStyle/>
                    <a:p>
                      <a:pPr algn="r" fontAlgn="ctr"/>
                      <a:r>
                        <a:rPr lang="en-US" altLang="ja-JP" sz="2000" u="none" strike="noStrike" dirty="0">
                          <a:effectLst/>
                        </a:rPr>
                        <a:t>2(0.7%)</a:t>
                      </a:r>
                      <a:endParaRPr lang="en-US" altLang="ja-JP" sz="2000" b="1" i="0" u="none" strike="noStrike" dirty="0">
                        <a:solidFill>
                          <a:srgbClr val="C00000"/>
                        </a:solidFill>
                        <a:effectLst/>
                        <a:latin typeface="ＭＳ Ｐゴシック"/>
                      </a:endParaRPr>
                    </a:p>
                  </a:txBody>
                  <a:tcPr marL="9525" marR="9525" marT="9525" marB="0" anchor="ctr">
                    <a:solidFill>
                      <a:srgbClr val="00B0F0"/>
                    </a:solidFill>
                  </a:tcPr>
                </a:tc>
                <a:tc>
                  <a:txBody>
                    <a:bodyPr/>
                    <a:lstStyle/>
                    <a:p>
                      <a:pPr algn="r" fontAlgn="ctr"/>
                      <a:r>
                        <a:rPr lang="en-US" altLang="ja-JP" sz="2000" u="none" strike="noStrike" dirty="0">
                          <a:effectLst/>
                        </a:rPr>
                        <a:t>4(1.5%)</a:t>
                      </a:r>
                      <a:endParaRPr lang="en-US" altLang="ja-JP" sz="2000" b="1" i="0" u="none" strike="noStrike" dirty="0">
                        <a:solidFill>
                          <a:srgbClr val="C00000"/>
                        </a:solidFill>
                        <a:effectLst/>
                        <a:latin typeface="ＭＳ Ｐゴシック"/>
                      </a:endParaRPr>
                    </a:p>
                  </a:txBody>
                  <a:tcPr marL="9525" marR="9525" marT="9525" marB="0" anchor="ctr">
                    <a:solidFill>
                      <a:srgbClr val="00B0F0"/>
                    </a:solidFill>
                  </a:tcPr>
                </a:tc>
                <a:tc>
                  <a:txBody>
                    <a:bodyPr/>
                    <a:lstStyle/>
                    <a:p>
                      <a:pPr algn="r" fontAlgn="ctr"/>
                      <a:r>
                        <a:rPr lang="en-US" altLang="ja-JP" sz="2000" u="none" strike="noStrike" dirty="0">
                          <a:effectLst/>
                        </a:rPr>
                        <a:t>31(11.6%)</a:t>
                      </a:r>
                      <a:endParaRPr lang="en-US" altLang="ja-JP" sz="2000" b="1" i="0" u="none" strike="noStrike" dirty="0">
                        <a:solidFill>
                          <a:srgbClr val="C00000"/>
                        </a:solidFill>
                        <a:effectLst/>
                        <a:latin typeface="ＭＳ Ｐゴシック"/>
                      </a:endParaRPr>
                    </a:p>
                  </a:txBody>
                  <a:tcPr marL="9525" marR="9525" marT="9525" marB="0" anchor="ctr">
                    <a:solidFill>
                      <a:srgbClr val="00B0F0"/>
                    </a:solidFill>
                  </a:tcPr>
                </a:tc>
                <a:tc>
                  <a:txBody>
                    <a:bodyPr/>
                    <a:lstStyle/>
                    <a:p>
                      <a:pPr algn="r" fontAlgn="ctr"/>
                      <a:r>
                        <a:rPr lang="en-US" altLang="ja-JP" sz="2000" u="none" strike="noStrike" dirty="0">
                          <a:effectLst/>
                        </a:rPr>
                        <a:t>34(12.7%)</a:t>
                      </a:r>
                      <a:endParaRPr lang="en-US" altLang="ja-JP" sz="2000" b="1" i="0" u="none" strike="noStrike" dirty="0">
                        <a:solidFill>
                          <a:srgbClr val="C00000"/>
                        </a:solidFill>
                        <a:effectLst/>
                        <a:latin typeface="ＭＳ Ｐゴシック"/>
                      </a:endParaRPr>
                    </a:p>
                  </a:txBody>
                  <a:tcPr marL="9525" marR="9525" marT="9525" marB="0" anchor="ctr">
                    <a:solidFill>
                      <a:srgbClr val="00B0F0"/>
                    </a:solidFill>
                  </a:tcPr>
                </a:tc>
                <a:tc>
                  <a:txBody>
                    <a:bodyPr/>
                    <a:lstStyle/>
                    <a:p>
                      <a:pPr algn="r" fontAlgn="ctr"/>
                      <a:r>
                        <a:rPr lang="en-US" altLang="ja-JP" sz="2000" u="none" strike="noStrike">
                          <a:effectLst/>
                        </a:rPr>
                        <a:t>34(12.7%)</a:t>
                      </a:r>
                      <a:endParaRPr lang="en-US" altLang="ja-JP" sz="2000" b="1" i="0" u="none" strike="noStrike">
                        <a:solidFill>
                          <a:srgbClr val="C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37(13.8%)</a:t>
                      </a:r>
                      <a:endParaRPr lang="en-US" altLang="ja-JP" sz="2000" b="1" i="0" u="none" strike="noStrike" dirty="0">
                        <a:solidFill>
                          <a:srgbClr val="C00000"/>
                        </a:solidFill>
                        <a:effectLst/>
                        <a:latin typeface="ＭＳ Ｐゴシック"/>
                      </a:endParaRPr>
                    </a:p>
                  </a:txBody>
                  <a:tcPr marL="9525" marR="9525" marT="9525" marB="0" anchor="ctr"/>
                </a:tc>
              </a:tr>
            </a:tbl>
          </a:graphicData>
        </a:graphic>
      </p:graphicFrame>
      <p:sp>
        <p:nvSpPr>
          <p:cNvPr id="5" name="テキスト ボックス 4"/>
          <p:cNvSpPr txBox="1"/>
          <p:nvPr/>
        </p:nvSpPr>
        <p:spPr>
          <a:xfrm>
            <a:off x="251520" y="332656"/>
            <a:ext cx="61926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buNone/>
            </a:pPr>
            <a:r>
              <a:rPr lang="en-US" altLang="ja-JP" sz="1800" dirty="0">
                <a:latin typeface="Times"/>
                <a:cs typeface="Times"/>
              </a:rPr>
              <a:t>Table 9. The Results of ACE Tests in 2011 School Year</a:t>
            </a:r>
            <a:endParaRPr lang="ja-JP" altLang="ja-JP" sz="1800" dirty="0">
              <a:latin typeface="Times"/>
              <a:cs typeface="Times"/>
            </a:endParaRPr>
          </a:p>
        </p:txBody>
      </p:sp>
      <p:sp>
        <p:nvSpPr>
          <p:cNvPr id="6" name="テキスト ボックス 5"/>
          <p:cNvSpPr txBox="1"/>
          <p:nvPr/>
        </p:nvSpPr>
        <p:spPr>
          <a:xfrm>
            <a:off x="500034" y="5715016"/>
            <a:ext cx="2088232"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800" b="1" dirty="0" smtClean="0"/>
              <a:t>First year </a:t>
            </a:r>
            <a:r>
              <a:rPr kumimoji="1" lang="en-US" altLang="ja-JP" sz="1800" b="1" dirty="0" smtClean="0"/>
              <a:t>29.3</a:t>
            </a:r>
            <a:r>
              <a:rPr kumimoji="1" lang="ja-JP" altLang="en-US" sz="1800" b="1" dirty="0" smtClean="0"/>
              <a:t>％</a:t>
            </a:r>
            <a:endParaRPr kumimoji="1" lang="ja-JP" altLang="en-US" sz="1800" b="1" dirty="0"/>
          </a:p>
        </p:txBody>
      </p:sp>
      <p:sp>
        <p:nvSpPr>
          <p:cNvPr id="7" name="テキスト ボックス 6"/>
          <p:cNvSpPr txBox="1"/>
          <p:nvPr/>
        </p:nvSpPr>
        <p:spPr>
          <a:xfrm>
            <a:off x="3275856" y="5715016"/>
            <a:ext cx="2385384"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800" b="1" dirty="0" smtClean="0"/>
              <a:t>Second year</a:t>
            </a:r>
            <a:r>
              <a:rPr kumimoji="1" lang="en-US" altLang="ja-JP" sz="1800" b="1" dirty="0" smtClean="0"/>
              <a:t>39.7</a:t>
            </a:r>
            <a:r>
              <a:rPr kumimoji="1" lang="ja-JP" altLang="en-US" sz="1800" b="1" dirty="0" smtClean="0"/>
              <a:t>％</a:t>
            </a:r>
            <a:endParaRPr kumimoji="1" lang="ja-JP" altLang="en-US" sz="1800" b="1" dirty="0"/>
          </a:p>
        </p:txBody>
      </p:sp>
      <p:sp>
        <p:nvSpPr>
          <p:cNvPr id="8" name="テキスト ボックス 7"/>
          <p:cNvSpPr txBox="1"/>
          <p:nvPr/>
        </p:nvSpPr>
        <p:spPr>
          <a:xfrm>
            <a:off x="6572264" y="5715016"/>
            <a:ext cx="2088232"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1800" b="1" dirty="0" smtClean="0"/>
              <a:t>Third year</a:t>
            </a:r>
            <a:r>
              <a:rPr lang="en-US" altLang="en-US" sz="1800" b="1" dirty="0"/>
              <a:t> </a:t>
            </a:r>
            <a:r>
              <a:rPr kumimoji="1" lang="en-US" altLang="ja-JP" sz="1800" b="1" dirty="0" smtClean="0"/>
              <a:t>53.0</a:t>
            </a:r>
            <a:r>
              <a:rPr kumimoji="1" lang="ja-JP" altLang="en-US" sz="1800" b="1" dirty="0" smtClean="0"/>
              <a:t>％</a:t>
            </a:r>
            <a:endParaRPr kumimoji="1" lang="ja-JP" altLang="en-US" sz="1800" b="1" dirty="0"/>
          </a:p>
        </p:txBody>
      </p:sp>
      <p:sp>
        <p:nvSpPr>
          <p:cNvPr id="9" name="テキスト ボックス 8"/>
          <p:cNvSpPr txBox="1"/>
          <p:nvPr/>
        </p:nvSpPr>
        <p:spPr>
          <a:xfrm>
            <a:off x="285720" y="5214950"/>
            <a:ext cx="8572560" cy="369332"/>
          </a:xfrm>
          <a:prstGeom prst="rect">
            <a:avLst/>
          </a:prstGeom>
          <a:noFill/>
        </p:spPr>
        <p:txBody>
          <a:bodyPr wrap="square" rtlCol="0">
            <a:spAutoFit/>
          </a:bodyPr>
          <a:lstStyle/>
          <a:p>
            <a:r>
              <a:rPr lang="en-US" altLang="ja-JP" sz="1800" b="1" dirty="0" smtClean="0">
                <a:solidFill>
                  <a:srgbClr val="002060"/>
                </a:solidFill>
              </a:rPr>
              <a:t> *percentage of the students who got over 430</a:t>
            </a:r>
            <a:r>
              <a:rPr lang="ja-JP" altLang="en-US" sz="1800" b="1" dirty="0" smtClean="0">
                <a:solidFill>
                  <a:srgbClr val="002060"/>
                </a:solidFill>
              </a:rPr>
              <a:t>（</a:t>
            </a:r>
            <a:r>
              <a:rPr lang="en-US" altLang="ja-JP" sz="1800" b="1" dirty="0" smtClean="0">
                <a:solidFill>
                  <a:srgbClr val="002060"/>
                </a:solidFill>
              </a:rPr>
              <a:t>standard for the first year students</a:t>
            </a:r>
            <a:r>
              <a:rPr lang="ja-JP" altLang="en-US" sz="1800" b="1" dirty="0" smtClean="0">
                <a:solidFill>
                  <a:srgbClr val="002060"/>
                </a:solidFill>
              </a:rPr>
              <a:t>）</a:t>
            </a:r>
            <a:endParaRPr kumimoji="1" lang="ja-JP" altLang="en-US" sz="1800" b="1" dirty="0">
              <a:solidFill>
                <a:srgbClr val="002060"/>
              </a:solidFill>
            </a:endParaRPr>
          </a:p>
        </p:txBody>
      </p:sp>
    </p:spTree>
    <p:extLst>
      <p:ext uri="{BB962C8B-B14F-4D97-AF65-F5344CB8AC3E}">
        <p14:creationId xmlns:p14="http://schemas.microsoft.com/office/powerpoint/2010/main" val="4590536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23728" y="764704"/>
            <a:ext cx="4968552" cy="830997"/>
          </a:xfrm>
          <a:prstGeom prst="rect">
            <a:avLst/>
          </a:prstGeom>
        </p:spPr>
        <p:txBody>
          <a:bodyPr wrap="square">
            <a:spAutoFit/>
          </a:bodyPr>
          <a:lstStyle/>
          <a:p>
            <a:pPr algn="ctr"/>
            <a:r>
              <a:rPr lang="en-US" altLang="ja-JP" dirty="0" smtClean="0"/>
              <a:t>Comparison of ACE results for third-year students</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83552046"/>
              </p:ext>
            </p:extLst>
          </p:nvPr>
        </p:nvGraphicFramePr>
        <p:xfrm>
          <a:off x="1475656" y="1772816"/>
          <a:ext cx="6432376" cy="3976216"/>
        </p:xfrm>
        <a:graphic>
          <a:graphicData uri="http://schemas.openxmlformats.org/drawingml/2006/table">
            <a:tbl>
              <a:tblPr firstRow="1" bandRow="1">
                <a:tableStyleId>{5C22544A-7EE6-4342-B048-85BDC9FD1C3A}</a:tableStyleId>
              </a:tblPr>
              <a:tblGrid>
                <a:gridCol w="1608094"/>
                <a:gridCol w="1608094"/>
                <a:gridCol w="1608094"/>
                <a:gridCol w="1608094"/>
              </a:tblGrid>
              <a:tr h="994054">
                <a:tc>
                  <a:txBody>
                    <a:bodyPr/>
                    <a:lstStyle/>
                    <a:p>
                      <a:pPr algn="ctr"/>
                      <a:endParaRPr kumimoji="1" lang="ja-JP" altLang="en-US" dirty="0">
                        <a:solidFill>
                          <a:srgbClr val="003300"/>
                        </a:solidFill>
                      </a:endParaRPr>
                    </a:p>
                  </a:txBody>
                  <a:tcPr/>
                </a:tc>
                <a:tc>
                  <a:txBody>
                    <a:bodyPr/>
                    <a:lstStyle/>
                    <a:p>
                      <a:pPr algn="ctr"/>
                      <a:endParaRPr kumimoji="1" lang="en-US" altLang="ja-JP" dirty="0" smtClean="0">
                        <a:solidFill>
                          <a:srgbClr val="FF0000"/>
                        </a:solidFill>
                      </a:endParaRPr>
                    </a:p>
                    <a:p>
                      <a:pPr algn="ctr"/>
                      <a:r>
                        <a:rPr kumimoji="1" lang="en-US" altLang="ja-JP" dirty="0" smtClean="0">
                          <a:solidFill>
                            <a:srgbClr val="FF0000"/>
                          </a:solidFill>
                        </a:rPr>
                        <a:t>2011</a:t>
                      </a:r>
                      <a:endParaRPr kumimoji="1" lang="ja-JP" altLang="en-US" dirty="0">
                        <a:solidFill>
                          <a:srgbClr val="FF0000"/>
                        </a:solidFill>
                      </a:endParaRPr>
                    </a:p>
                  </a:txBody>
                  <a:tcPr/>
                </a:tc>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2012</a:t>
                      </a:r>
                      <a:endParaRPr kumimoji="1" lang="ja-JP" altLang="en-US" dirty="0">
                        <a:solidFill>
                          <a:srgbClr val="003300"/>
                        </a:solidFill>
                      </a:endParaRPr>
                    </a:p>
                  </a:txBody>
                  <a:tcPr/>
                </a:tc>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2013</a:t>
                      </a:r>
                      <a:endParaRPr kumimoji="1" lang="ja-JP" altLang="en-US" dirty="0">
                        <a:solidFill>
                          <a:srgbClr val="003300"/>
                        </a:solidFill>
                      </a:endParaRPr>
                    </a:p>
                  </a:txBody>
                  <a:tcPr/>
                </a:tc>
              </a:tr>
              <a:tr h="994054">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Average</a:t>
                      </a:r>
                      <a:endParaRPr kumimoji="1" lang="ja-JP" altLang="en-US" dirty="0">
                        <a:solidFill>
                          <a:srgbClr val="003300"/>
                        </a:solidFill>
                      </a:endParaRPr>
                    </a:p>
                  </a:txBody>
                  <a:tcPr/>
                </a:tc>
                <a:tc>
                  <a:txBody>
                    <a:bodyPr/>
                    <a:lstStyle/>
                    <a:p>
                      <a:pPr algn="ctr"/>
                      <a:endParaRPr kumimoji="1" lang="en-US" altLang="ja-JP" dirty="0" smtClean="0">
                        <a:solidFill>
                          <a:srgbClr val="FF0000"/>
                        </a:solidFill>
                      </a:endParaRPr>
                    </a:p>
                    <a:p>
                      <a:pPr algn="ctr"/>
                      <a:r>
                        <a:rPr kumimoji="1" lang="en-US" altLang="ja-JP" dirty="0" smtClean="0">
                          <a:solidFill>
                            <a:srgbClr val="FF0000"/>
                          </a:solidFill>
                        </a:rPr>
                        <a:t>439</a:t>
                      </a:r>
                      <a:endParaRPr kumimoji="1" lang="ja-JP" altLang="en-US" dirty="0">
                        <a:solidFill>
                          <a:srgbClr val="FF0000"/>
                        </a:solidFill>
                      </a:endParaRPr>
                    </a:p>
                  </a:txBody>
                  <a:tcPr/>
                </a:tc>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429</a:t>
                      </a:r>
                      <a:endParaRPr kumimoji="1" lang="ja-JP" altLang="en-US" dirty="0">
                        <a:solidFill>
                          <a:srgbClr val="003300"/>
                        </a:solidFill>
                      </a:endParaRPr>
                    </a:p>
                  </a:txBody>
                  <a:tcPr/>
                </a:tc>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422</a:t>
                      </a:r>
                      <a:endParaRPr kumimoji="1" lang="ja-JP" altLang="en-US" dirty="0">
                        <a:solidFill>
                          <a:srgbClr val="003300"/>
                        </a:solidFill>
                      </a:endParaRPr>
                    </a:p>
                  </a:txBody>
                  <a:tcPr/>
                </a:tc>
              </a:tr>
              <a:tr h="994054">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Top 27%</a:t>
                      </a:r>
                      <a:endParaRPr kumimoji="1" lang="ja-JP" altLang="en-US" dirty="0">
                        <a:solidFill>
                          <a:srgbClr val="003300"/>
                        </a:solidFill>
                      </a:endParaRPr>
                    </a:p>
                  </a:txBody>
                  <a:tcPr/>
                </a:tc>
                <a:tc>
                  <a:txBody>
                    <a:bodyPr/>
                    <a:lstStyle/>
                    <a:p>
                      <a:pPr algn="ctr"/>
                      <a:endParaRPr kumimoji="1" lang="en-US" altLang="ja-JP" dirty="0" smtClean="0">
                        <a:solidFill>
                          <a:srgbClr val="FF0000"/>
                        </a:solidFill>
                      </a:endParaRPr>
                    </a:p>
                    <a:p>
                      <a:pPr algn="ctr"/>
                      <a:r>
                        <a:rPr kumimoji="1" lang="en-US" altLang="ja-JP" dirty="0" smtClean="0">
                          <a:solidFill>
                            <a:srgbClr val="FF0000"/>
                          </a:solidFill>
                        </a:rPr>
                        <a:t>515</a:t>
                      </a:r>
                      <a:endParaRPr kumimoji="1" lang="ja-JP" altLang="en-US" dirty="0">
                        <a:solidFill>
                          <a:srgbClr val="FF0000"/>
                        </a:solidFill>
                      </a:endParaRPr>
                    </a:p>
                  </a:txBody>
                  <a:tcPr/>
                </a:tc>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502</a:t>
                      </a:r>
                      <a:endParaRPr kumimoji="1" lang="ja-JP" altLang="en-US" dirty="0">
                        <a:solidFill>
                          <a:srgbClr val="003300"/>
                        </a:solidFill>
                      </a:endParaRPr>
                    </a:p>
                  </a:txBody>
                  <a:tcPr/>
                </a:tc>
                <a:tc>
                  <a:txBody>
                    <a:bodyPr/>
                    <a:lstStyle/>
                    <a:p>
                      <a:pPr algn="ctr"/>
                      <a:endParaRPr kumimoji="1" lang="en-US" altLang="ja-JP" dirty="0" smtClean="0">
                        <a:solidFill>
                          <a:srgbClr val="003300"/>
                        </a:solidFill>
                      </a:endParaRPr>
                    </a:p>
                    <a:p>
                      <a:pPr algn="ctr"/>
                      <a:r>
                        <a:rPr kumimoji="1" lang="en-US" altLang="ja-JP" dirty="0" smtClean="0">
                          <a:solidFill>
                            <a:srgbClr val="003300"/>
                          </a:solidFill>
                        </a:rPr>
                        <a:t>530</a:t>
                      </a:r>
                      <a:endParaRPr kumimoji="1" lang="ja-JP" altLang="en-US" dirty="0">
                        <a:solidFill>
                          <a:srgbClr val="003300"/>
                        </a:solidFill>
                      </a:endParaRPr>
                    </a:p>
                  </a:txBody>
                  <a:tcPr/>
                </a:tc>
              </a:tr>
              <a:tr h="994054">
                <a:tc>
                  <a:txBody>
                    <a:bodyPr/>
                    <a:lstStyle/>
                    <a:p>
                      <a:pPr algn="ctr"/>
                      <a:endParaRPr kumimoji="1" lang="en-US" altLang="ja-JP" dirty="0" smtClean="0"/>
                    </a:p>
                    <a:p>
                      <a:pPr algn="ctr"/>
                      <a:r>
                        <a:rPr kumimoji="1" lang="en-US" altLang="ja-JP" dirty="0" smtClean="0"/>
                        <a:t>Bottom 27%</a:t>
                      </a:r>
                      <a:endParaRPr kumimoji="1" lang="ja-JP" altLang="en-US" dirty="0"/>
                    </a:p>
                  </a:txBody>
                  <a:tcPr/>
                </a:tc>
                <a:tc>
                  <a:txBody>
                    <a:bodyPr/>
                    <a:lstStyle/>
                    <a:p>
                      <a:pPr algn="ctr"/>
                      <a:endParaRPr kumimoji="1" lang="en-US" altLang="ja-JP" dirty="0" smtClean="0">
                        <a:solidFill>
                          <a:srgbClr val="FF0000"/>
                        </a:solidFill>
                      </a:endParaRPr>
                    </a:p>
                    <a:p>
                      <a:pPr algn="ctr"/>
                      <a:r>
                        <a:rPr kumimoji="1" lang="en-US" altLang="ja-JP" dirty="0" smtClean="0">
                          <a:solidFill>
                            <a:srgbClr val="FF0000"/>
                          </a:solidFill>
                        </a:rPr>
                        <a:t>368</a:t>
                      </a:r>
                      <a:endParaRPr kumimoji="1" lang="ja-JP" altLang="en-US" dirty="0">
                        <a:solidFill>
                          <a:srgbClr val="FF0000"/>
                        </a:solidFill>
                      </a:endParaRPr>
                    </a:p>
                  </a:txBody>
                  <a:tcPr/>
                </a:tc>
                <a:tc>
                  <a:txBody>
                    <a:bodyPr/>
                    <a:lstStyle/>
                    <a:p>
                      <a:pPr algn="ctr"/>
                      <a:endParaRPr kumimoji="1" lang="en-US" altLang="ja-JP" dirty="0" smtClean="0"/>
                    </a:p>
                    <a:p>
                      <a:pPr algn="ctr"/>
                      <a:r>
                        <a:rPr kumimoji="1" lang="en-US" altLang="ja-JP" dirty="0" smtClean="0"/>
                        <a:t>363</a:t>
                      </a:r>
                      <a:endParaRPr kumimoji="1" lang="ja-JP" altLang="en-US" dirty="0"/>
                    </a:p>
                  </a:txBody>
                  <a:tcPr/>
                </a:tc>
                <a:tc>
                  <a:txBody>
                    <a:bodyPr/>
                    <a:lstStyle/>
                    <a:p>
                      <a:pPr algn="ctr"/>
                      <a:endParaRPr kumimoji="1" lang="en-US" altLang="ja-JP" dirty="0" smtClean="0"/>
                    </a:p>
                    <a:p>
                      <a:pPr algn="ctr"/>
                      <a:r>
                        <a:rPr kumimoji="1" lang="en-US" altLang="ja-JP" dirty="0" smtClean="0"/>
                        <a:t>328</a:t>
                      </a:r>
                      <a:endParaRPr kumimoji="1" lang="ja-JP" altLang="en-US" dirty="0"/>
                    </a:p>
                  </a:txBody>
                  <a:tcPr/>
                </a:tc>
              </a:tr>
            </a:tbl>
          </a:graphicData>
        </a:graphic>
      </p:graphicFrame>
    </p:spTree>
    <p:extLst>
      <p:ext uri="{BB962C8B-B14F-4D97-AF65-F5344CB8AC3E}">
        <p14:creationId xmlns:p14="http://schemas.microsoft.com/office/powerpoint/2010/main" val="3046173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60648"/>
            <a:ext cx="7772400" cy="1143000"/>
          </a:xfrm>
        </p:spPr>
        <p:txBody>
          <a:bodyPr/>
          <a:lstStyle/>
          <a:p>
            <a:r>
              <a:rPr lang="en-US" altLang="ja-JP" sz="4000" dirty="0">
                <a:latin typeface="Times"/>
                <a:cs typeface="Times"/>
              </a:rPr>
              <a:t>Interview Results</a:t>
            </a:r>
            <a:br>
              <a:rPr lang="en-US" altLang="ja-JP" sz="4000" dirty="0">
                <a:latin typeface="Times"/>
                <a:cs typeface="Times"/>
              </a:rPr>
            </a:br>
            <a:r>
              <a:rPr lang="en-US" altLang="ja-JP" sz="4000" dirty="0">
                <a:latin typeface="Times"/>
                <a:cs typeface="Times"/>
              </a:rPr>
              <a:t>After </a:t>
            </a:r>
            <a:r>
              <a:rPr lang="en-US" altLang="ja-JP" sz="4000" dirty="0" smtClean="0">
                <a:latin typeface="Times"/>
                <a:cs typeface="Times"/>
              </a:rPr>
              <a:t>Five </a:t>
            </a:r>
            <a:r>
              <a:rPr lang="en-US" altLang="ja-JP" sz="4000" dirty="0">
                <a:latin typeface="Times"/>
                <a:cs typeface="Times"/>
              </a:rPr>
              <a:t>Years</a:t>
            </a:r>
            <a:endParaRPr kumimoji="1" lang="ja-JP" altLang="en-US" sz="4000" dirty="0"/>
          </a:p>
        </p:txBody>
      </p:sp>
      <p:sp>
        <p:nvSpPr>
          <p:cNvPr id="3" name="コンテンツ プレースホルダー 2"/>
          <p:cNvSpPr>
            <a:spLocks noGrp="1"/>
          </p:cNvSpPr>
          <p:nvPr>
            <p:ph idx="1"/>
          </p:nvPr>
        </p:nvSpPr>
        <p:spPr>
          <a:xfrm>
            <a:off x="683568" y="1340768"/>
            <a:ext cx="7772400" cy="4392488"/>
          </a:xfrm>
        </p:spPr>
        <p:txBody>
          <a:bodyPr/>
          <a:lstStyle/>
          <a:p>
            <a:pPr marL="0" indent="0">
              <a:buNone/>
            </a:pPr>
            <a:r>
              <a:rPr lang="ja-JP" altLang="ja-JP" sz="2400" dirty="0">
                <a:latin typeface="Times"/>
                <a:cs typeface="Times"/>
              </a:rPr>
              <a:t>1</a:t>
            </a:r>
            <a:r>
              <a:rPr kumimoji="1" lang="en-US" altLang="ja-JP" sz="2400" dirty="0" smtClean="0">
                <a:latin typeface="Times"/>
                <a:cs typeface="Times"/>
              </a:rPr>
              <a:t>. How did ELT teachers communicate and collaborate for the project?</a:t>
            </a:r>
          </a:p>
          <a:p>
            <a:pPr marL="457200" indent="-457200">
              <a:buAutoNum type="arabicParenBoth"/>
            </a:pPr>
            <a:r>
              <a:rPr lang="en-US" altLang="ja-JP" sz="2400" dirty="0" smtClean="0">
                <a:latin typeface="Times"/>
                <a:cs typeface="Times"/>
              </a:rPr>
              <a:t>Three teachers reported that they lacked communication. </a:t>
            </a:r>
          </a:p>
          <a:p>
            <a:pPr marL="0" indent="0">
              <a:buNone/>
            </a:pPr>
            <a:r>
              <a:rPr kumimoji="1" lang="ja-JP" altLang="en-US" sz="2400" dirty="0" smtClean="0">
                <a:latin typeface="Times"/>
                <a:cs typeface="Times"/>
              </a:rPr>
              <a:t>・</a:t>
            </a:r>
            <a:r>
              <a:rPr kumimoji="1" lang="en-US" altLang="ja-JP" sz="2400" dirty="0" smtClean="0">
                <a:latin typeface="Times"/>
                <a:cs typeface="Times"/>
              </a:rPr>
              <a:t>I really think that this project is wonderful, aiming at developing students’ communication skills. However, </a:t>
            </a:r>
            <a:r>
              <a:rPr kumimoji="1" lang="en-US" altLang="ja-JP" sz="2400" dirty="0" smtClean="0">
                <a:solidFill>
                  <a:srgbClr val="FF0000"/>
                </a:solidFill>
                <a:latin typeface="Times"/>
                <a:cs typeface="Times"/>
              </a:rPr>
              <a:t>teachers became busy and it is very difficult to work toward the same goals. </a:t>
            </a:r>
            <a:r>
              <a:rPr kumimoji="1" lang="en-US" altLang="ja-JP" sz="2400" dirty="0" smtClean="0">
                <a:latin typeface="Times"/>
                <a:cs typeface="Times"/>
              </a:rPr>
              <a:t>Especially, this year there is no department meeting. Instead, we have a separate group meeting among the same grade level teachers. I think once a week meeting is not enough. (Teacher T)</a:t>
            </a:r>
          </a:p>
          <a:p>
            <a:pPr marL="0" indent="0">
              <a:buNone/>
            </a:pPr>
            <a:r>
              <a:rPr lang="ja-JP" altLang="en-US" sz="2400" dirty="0" smtClean="0">
                <a:latin typeface="Times"/>
                <a:cs typeface="Times"/>
              </a:rPr>
              <a:t>・</a:t>
            </a:r>
            <a:r>
              <a:rPr lang="en-US" altLang="ja-JP" sz="2400" dirty="0" smtClean="0">
                <a:solidFill>
                  <a:srgbClr val="FF0000"/>
                </a:solidFill>
                <a:latin typeface="Times"/>
                <a:cs typeface="Times"/>
              </a:rPr>
              <a:t>We did not get together regularly once a week, especially in the second semester as we became busier. </a:t>
            </a:r>
            <a:r>
              <a:rPr lang="en-US" altLang="ja-JP" sz="2400" dirty="0" smtClean="0">
                <a:latin typeface="Times"/>
                <a:cs typeface="Times"/>
              </a:rPr>
              <a:t>(Teacher K)</a:t>
            </a:r>
            <a:endParaRPr kumimoji="1" lang="ja-JP" altLang="en-US" sz="2400" dirty="0">
              <a:latin typeface="Times"/>
              <a:cs typeface="Times"/>
            </a:endParaRPr>
          </a:p>
        </p:txBody>
      </p:sp>
    </p:spTree>
    <p:extLst>
      <p:ext uri="{BB962C8B-B14F-4D97-AF65-F5344CB8AC3E}">
        <p14:creationId xmlns:p14="http://schemas.microsoft.com/office/powerpoint/2010/main" val="10039219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ja-JP">
                <a:latin typeface="Times" charset="0"/>
              </a:rPr>
              <a:t>Definition of AR</a:t>
            </a:r>
            <a:endParaRPr lang="en-US" altLang="ja-JP"/>
          </a:p>
        </p:txBody>
      </p:sp>
      <p:sp>
        <p:nvSpPr>
          <p:cNvPr id="169987" name="Rectangle 3"/>
          <p:cNvSpPr>
            <a:spLocks noGrp="1" noChangeArrowheads="1"/>
          </p:cNvSpPr>
          <p:nvPr>
            <p:ph type="body" idx="1"/>
          </p:nvPr>
        </p:nvSpPr>
        <p:spPr>
          <a:xfrm>
            <a:off x="685800" y="1981200"/>
            <a:ext cx="8001000" cy="4114800"/>
          </a:xfrm>
        </p:spPr>
        <p:txBody>
          <a:bodyPr/>
          <a:lstStyle/>
          <a:p>
            <a:pPr>
              <a:buFontTx/>
              <a:buNone/>
            </a:pPr>
            <a:r>
              <a:rPr lang="en-US" altLang="ja-JP" dirty="0">
                <a:latin typeface="Times" charset="0"/>
              </a:rPr>
              <a:t>  </a:t>
            </a:r>
            <a:r>
              <a:rPr lang="ja-JP" altLang="en-US" dirty="0">
                <a:latin typeface="Times" charset="0"/>
              </a:rPr>
              <a:t>“</a:t>
            </a:r>
            <a:r>
              <a:rPr lang="en-US" altLang="ja-JP" dirty="0">
                <a:latin typeface="Times" charset="0"/>
              </a:rPr>
              <a:t>Action research is simply a form of self-reflective enquiry undertaken by participants in order to improve the rationality and justice of their own practices, their understanding of these practices and the situations in which the practices are carried out.</a:t>
            </a:r>
            <a:r>
              <a:rPr lang="ja-JP" altLang="en-US" dirty="0">
                <a:latin typeface="Times" charset="0"/>
              </a:rPr>
              <a:t>”</a:t>
            </a:r>
            <a:r>
              <a:rPr lang="en-US" altLang="ja-JP" dirty="0">
                <a:latin typeface="Times" charset="0"/>
              </a:rPr>
              <a:t> (Carr &amp; </a:t>
            </a:r>
            <a:r>
              <a:rPr lang="en-US" altLang="ja-JP" dirty="0" err="1">
                <a:latin typeface="Times" charset="0"/>
              </a:rPr>
              <a:t>Kemmis</a:t>
            </a:r>
            <a:r>
              <a:rPr lang="en-US" altLang="ja-JP" dirty="0">
                <a:latin typeface="Times" charset="0"/>
              </a:rPr>
              <a:t>, 1986, p. 162)</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620688"/>
            <a:ext cx="7772400" cy="6120680"/>
          </a:xfrm>
        </p:spPr>
        <p:txBody>
          <a:bodyPr/>
          <a:lstStyle/>
          <a:p>
            <a:pPr marL="0" indent="0">
              <a:buNone/>
            </a:pPr>
            <a:r>
              <a:rPr lang="en-US" altLang="ja-JP" sz="2400" dirty="0" smtClean="0">
                <a:latin typeface="Times"/>
                <a:cs typeface="Times"/>
              </a:rPr>
              <a:t>(2) </a:t>
            </a:r>
            <a:r>
              <a:rPr lang="en-US" altLang="ja-JP" sz="2400" dirty="0" smtClean="0">
                <a:solidFill>
                  <a:srgbClr val="FF0000"/>
                </a:solidFill>
                <a:latin typeface="Times"/>
                <a:cs typeface="Times"/>
              </a:rPr>
              <a:t>Six teachers </a:t>
            </a:r>
            <a:r>
              <a:rPr lang="en-US" altLang="ja-JP" sz="2400" dirty="0" smtClean="0">
                <a:latin typeface="Times"/>
                <a:cs typeface="Times"/>
              </a:rPr>
              <a:t>reported that they lacked collaboration and cohesiveness among teachers. </a:t>
            </a:r>
          </a:p>
          <a:p>
            <a:pPr marL="0" indent="0">
              <a:buNone/>
            </a:pPr>
            <a:r>
              <a:rPr lang="ja-JP" altLang="en-US" sz="2400" dirty="0" smtClean="0">
                <a:latin typeface="Times"/>
                <a:cs typeface="Times"/>
              </a:rPr>
              <a:t>・</a:t>
            </a:r>
            <a:r>
              <a:rPr lang="en-US" altLang="ja-JP" sz="2400" dirty="0" smtClean="0">
                <a:latin typeface="Times"/>
                <a:cs typeface="Times"/>
              </a:rPr>
              <a:t>It was a great thing for us to work toward the same goals by using the same handouts. However</a:t>
            </a:r>
            <a:r>
              <a:rPr lang="en-US" altLang="ja-JP" sz="2400" dirty="0" smtClean="0">
                <a:solidFill>
                  <a:srgbClr val="FF0000"/>
                </a:solidFill>
                <a:latin typeface="Times"/>
                <a:cs typeface="Times"/>
              </a:rPr>
              <a:t>, There were different understandings among us, especially about how to teach communicatively.</a:t>
            </a:r>
            <a:r>
              <a:rPr lang="en-US" altLang="ja-JP" sz="2400" dirty="0" smtClean="0">
                <a:latin typeface="Times"/>
                <a:cs typeface="Times"/>
              </a:rPr>
              <a:t> We need to fix the problem. (Teacher K)</a:t>
            </a:r>
          </a:p>
          <a:p>
            <a:pPr marL="0" indent="0">
              <a:buNone/>
            </a:pPr>
            <a:r>
              <a:rPr lang="ja-JP" altLang="en-US" sz="2400" dirty="0" smtClean="0">
                <a:latin typeface="Times"/>
                <a:cs typeface="Times"/>
              </a:rPr>
              <a:t>・</a:t>
            </a:r>
            <a:r>
              <a:rPr lang="en-US" altLang="ja-JP" sz="2400" dirty="0" smtClean="0">
                <a:latin typeface="Times"/>
                <a:cs typeface="Times"/>
              </a:rPr>
              <a:t>The problem lies in teaching differences among teachers.  For example, we  divided an OC class into two groups and swapped them after each semester. I was surprised </a:t>
            </a:r>
            <a:r>
              <a:rPr lang="en-US" altLang="ja-JP" sz="2400" dirty="0" smtClean="0">
                <a:solidFill>
                  <a:srgbClr val="FF0000"/>
                </a:solidFill>
                <a:latin typeface="Times"/>
                <a:cs typeface="Times"/>
              </a:rPr>
              <a:t>that the other teacher did not use pair work at all in the first semester</a:t>
            </a:r>
            <a:r>
              <a:rPr lang="en-US" altLang="ja-JP" sz="2400" dirty="0" smtClean="0">
                <a:latin typeface="Times"/>
                <a:cs typeface="Times"/>
              </a:rPr>
              <a:t>. (Teacher Y). </a:t>
            </a:r>
          </a:p>
          <a:p>
            <a:pPr marL="0" indent="0">
              <a:buNone/>
            </a:pPr>
            <a:r>
              <a:rPr lang="ja-JP" altLang="en-US" sz="2400" dirty="0" smtClean="0">
                <a:latin typeface="Times"/>
                <a:cs typeface="Times"/>
              </a:rPr>
              <a:t>・</a:t>
            </a:r>
            <a:r>
              <a:rPr lang="en-US" altLang="ja-JP" sz="2400" dirty="0" smtClean="0">
                <a:solidFill>
                  <a:srgbClr val="FF0000"/>
                </a:solidFill>
                <a:latin typeface="Times"/>
                <a:cs typeface="Times"/>
              </a:rPr>
              <a:t>There are some teachers who still criticize the project. That influences teacher collaboration and student learning as a result. </a:t>
            </a:r>
            <a:r>
              <a:rPr lang="en-US" altLang="ja-JP" sz="2400" dirty="0" smtClean="0">
                <a:latin typeface="Times"/>
                <a:cs typeface="Times"/>
              </a:rPr>
              <a:t>(Teacher S)</a:t>
            </a:r>
            <a:endParaRPr lang="en-US" altLang="ja-JP" sz="2400" dirty="0">
              <a:latin typeface="Times"/>
              <a:cs typeface="Times"/>
            </a:endParaRPr>
          </a:p>
          <a:p>
            <a:pPr marL="0" indent="0">
              <a:buNone/>
            </a:pPr>
            <a:endParaRPr kumimoji="1" lang="ja-JP" altLang="en-US" dirty="0"/>
          </a:p>
        </p:txBody>
      </p:sp>
    </p:spTree>
    <p:extLst>
      <p:ext uri="{BB962C8B-B14F-4D97-AF65-F5344CB8AC3E}">
        <p14:creationId xmlns:p14="http://schemas.microsoft.com/office/powerpoint/2010/main" val="22319508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548680"/>
            <a:ext cx="7772400" cy="5616624"/>
          </a:xfrm>
        </p:spPr>
        <p:txBody>
          <a:bodyPr/>
          <a:lstStyle/>
          <a:p>
            <a:pPr marL="0" indent="0">
              <a:buNone/>
            </a:pPr>
            <a:r>
              <a:rPr lang="en-US" altLang="ja-JP" sz="2400" dirty="0" smtClean="0">
                <a:latin typeface="Times"/>
                <a:cs typeface="Times"/>
              </a:rPr>
              <a:t>2</a:t>
            </a:r>
            <a:r>
              <a:rPr kumimoji="1" lang="en-US" altLang="ja-JP" sz="2400" dirty="0" smtClean="0">
                <a:latin typeface="Times"/>
                <a:cs typeface="Times"/>
              </a:rPr>
              <a:t>. Are there any other issues tha</a:t>
            </a:r>
            <a:r>
              <a:rPr lang="en-US" altLang="ja-JP" sz="2400" dirty="0" smtClean="0">
                <a:latin typeface="Times"/>
                <a:cs typeface="Times"/>
              </a:rPr>
              <a:t>t affected the project?</a:t>
            </a:r>
          </a:p>
          <a:p>
            <a:pPr marL="0" indent="0">
              <a:buNone/>
            </a:pPr>
            <a:r>
              <a:rPr kumimoji="1" lang="en-US" altLang="ja-JP" sz="2400" dirty="0" smtClean="0">
                <a:latin typeface="Times"/>
                <a:cs typeface="Times"/>
              </a:rPr>
              <a:t>All nine teachers mentioned other issues including lack of student motivation, behavioral management, </a:t>
            </a:r>
            <a:r>
              <a:rPr kumimoji="1" lang="en-US" altLang="ja-JP" sz="2400" dirty="0" smtClean="0">
                <a:solidFill>
                  <a:srgbClr val="FF0000"/>
                </a:solidFill>
                <a:latin typeface="Times"/>
                <a:cs typeface="Times"/>
              </a:rPr>
              <a:t>lack of teachers’ ability for materials development and lack of administrative support. </a:t>
            </a:r>
          </a:p>
          <a:p>
            <a:pPr marL="0" indent="0">
              <a:buNone/>
            </a:pPr>
            <a:r>
              <a:rPr lang="en-US" altLang="ja-JP" sz="2400" dirty="0" smtClean="0">
                <a:latin typeface="Times"/>
                <a:cs typeface="Times"/>
              </a:rPr>
              <a:t>(1) Four teachers mentioned lack of ability for materials development.</a:t>
            </a:r>
          </a:p>
          <a:p>
            <a:pPr marL="0" indent="0">
              <a:buNone/>
            </a:pPr>
            <a:r>
              <a:rPr kumimoji="1" lang="ja-JP" altLang="en-US" sz="2400" dirty="0" smtClean="0">
                <a:latin typeface="Times"/>
                <a:cs typeface="Times"/>
              </a:rPr>
              <a:t>・</a:t>
            </a:r>
            <a:r>
              <a:rPr kumimoji="1" lang="en-US" altLang="ja-JP" sz="2400" dirty="0" smtClean="0">
                <a:solidFill>
                  <a:srgbClr val="FF0000"/>
                </a:solidFill>
                <a:latin typeface="Times"/>
                <a:cs typeface="Times"/>
              </a:rPr>
              <a:t>The issue is we don’t have enough teachers who can develop materials. </a:t>
            </a:r>
            <a:r>
              <a:rPr kumimoji="1" lang="en-US" altLang="ja-JP" sz="2400" dirty="0" smtClean="0">
                <a:latin typeface="Times"/>
                <a:cs typeface="Times"/>
              </a:rPr>
              <a:t>Some handouts are five years old and we need to change topics. Teachers need to understand theories about how to develop materials. (Teacher S)</a:t>
            </a:r>
          </a:p>
          <a:p>
            <a:pPr marL="0" indent="0">
              <a:buNone/>
            </a:pPr>
            <a:r>
              <a:rPr lang="ja-JP" altLang="en-US" sz="2400" dirty="0" smtClean="0">
                <a:latin typeface="Times"/>
                <a:cs typeface="Times"/>
              </a:rPr>
              <a:t>・</a:t>
            </a:r>
            <a:r>
              <a:rPr lang="en-US" altLang="ja-JP" sz="2400" dirty="0" smtClean="0">
                <a:latin typeface="Times"/>
                <a:cs typeface="Times"/>
              </a:rPr>
              <a:t>Teachers in each grade level need to have a talk and develop materials according to the students’ level and interest. So it should be flexible. (Teacher T)</a:t>
            </a:r>
          </a:p>
        </p:txBody>
      </p:sp>
    </p:spTree>
    <p:extLst>
      <p:ext uri="{BB962C8B-B14F-4D97-AF65-F5344CB8AC3E}">
        <p14:creationId xmlns:p14="http://schemas.microsoft.com/office/powerpoint/2010/main" val="38983224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5800" y="1196752"/>
            <a:ext cx="7772400" cy="4899248"/>
          </a:xfrm>
        </p:spPr>
        <p:txBody>
          <a:bodyPr/>
          <a:lstStyle/>
          <a:p>
            <a:pPr marL="0" indent="0">
              <a:buNone/>
            </a:pPr>
            <a:r>
              <a:rPr lang="en-US" altLang="ja-JP" sz="2400" dirty="0">
                <a:latin typeface="Times"/>
                <a:cs typeface="Times"/>
              </a:rPr>
              <a:t>3</a:t>
            </a:r>
            <a:r>
              <a:rPr lang="en-US" altLang="ja-JP" sz="2400" dirty="0" smtClean="0">
                <a:latin typeface="Times"/>
                <a:cs typeface="Times"/>
              </a:rPr>
              <a:t>. </a:t>
            </a:r>
            <a:r>
              <a:rPr lang="en-US" altLang="ja-JP" sz="2400" dirty="0">
                <a:latin typeface="Times"/>
                <a:cs typeface="Times"/>
              </a:rPr>
              <a:t>Are there any other issues that affected the project?</a:t>
            </a:r>
          </a:p>
          <a:p>
            <a:pPr marL="0" indent="0">
              <a:buNone/>
            </a:pPr>
            <a:r>
              <a:rPr kumimoji="1" lang="en-US" altLang="ja-JP" sz="2400" dirty="0" smtClean="0">
                <a:latin typeface="Times"/>
                <a:cs typeface="Times"/>
              </a:rPr>
              <a:t>(2) One teacher mentioned lack of administrative support. </a:t>
            </a:r>
          </a:p>
          <a:p>
            <a:pPr marL="0" indent="0">
              <a:buNone/>
            </a:pPr>
            <a:r>
              <a:rPr lang="ja-JP" altLang="en-US" sz="2400" dirty="0" smtClean="0">
                <a:latin typeface="Times"/>
                <a:cs typeface="Times"/>
              </a:rPr>
              <a:t>・</a:t>
            </a:r>
            <a:r>
              <a:rPr lang="en-US" altLang="ja-JP" sz="2400" dirty="0" smtClean="0">
                <a:solidFill>
                  <a:srgbClr val="FF0000"/>
                </a:solidFill>
                <a:latin typeface="Times"/>
                <a:cs typeface="Times"/>
              </a:rPr>
              <a:t>I do think teachers matter for a curriculum reform project. I just wonder why the Board of Education did not send teachers who were enthusiastic about the project. </a:t>
            </a:r>
            <a:r>
              <a:rPr lang="en-US" altLang="ja-JP" sz="2400" dirty="0" smtClean="0">
                <a:latin typeface="Times"/>
                <a:cs typeface="Times"/>
              </a:rPr>
              <a:t>This high school is the only one that has an English course in this prefecture. If we had 10 such teachers, we could have made a big change. (Teacher M)</a:t>
            </a:r>
            <a:endParaRPr kumimoji="1" lang="ja-JP" altLang="en-US" sz="2400" dirty="0">
              <a:latin typeface="Times"/>
              <a:cs typeface="Times"/>
            </a:endParaRPr>
          </a:p>
        </p:txBody>
      </p:sp>
    </p:spTree>
    <p:extLst>
      <p:ext uri="{BB962C8B-B14F-4D97-AF65-F5344CB8AC3E}">
        <p14:creationId xmlns:p14="http://schemas.microsoft.com/office/powerpoint/2010/main" val="19848138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1152128"/>
          </a:xfrm>
        </p:spPr>
        <p:txBody>
          <a:bodyPr/>
          <a:lstStyle/>
          <a:p>
            <a:r>
              <a:rPr kumimoji="1" lang="en-US" altLang="ja-JP" dirty="0" smtClean="0">
                <a:latin typeface="Times"/>
                <a:cs typeface="Times"/>
              </a:rPr>
              <a:t>Discussion</a:t>
            </a:r>
            <a:endParaRPr kumimoji="1" lang="ja-JP" altLang="en-US" dirty="0">
              <a:latin typeface="Times"/>
              <a:cs typeface="Times"/>
            </a:endParaRPr>
          </a:p>
        </p:txBody>
      </p:sp>
      <p:sp>
        <p:nvSpPr>
          <p:cNvPr id="3" name="コンテンツ プレースホルダー 2"/>
          <p:cNvSpPr>
            <a:spLocks noGrp="1"/>
          </p:cNvSpPr>
          <p:nvPr>
            <p:ph idx="1"/>
          </p:nvPr>
        </p:nvSpPr>
        <p:spPr>
          <a:xfrm>
            <a:off x="611560" y="1412776"/>
            <a:ext cx="8136904" cy="4539208"/>
          </a:xfrm>
        </p:spPr>
        <p:txBody>
          <a:bodyPr/>
          <a:lstStyle/>
          <a:p>
            <a:pPr marL="457200" indent="-457200">
              <a:buAutoNum type="arabicPeriod"/>
            </a:pPr>
            <a:r>
              <a:rPr lang="en-US" altLang="ja-JP" sz="2400" dirty="0" smtClean="0">
                <a:latin typeface="Times"/>
                <a:cs typeface="Times"/>
              </a:rPr>
              <a:t>How </a:t>
            </a:r>
            <a:r>
              <a:rPr lang="en-US" altLang="ja-JP" sz="2400" dirty="0">
                <a:latin typeface="Times"/>
                <a:cs typeface="Times"/>
              </a:rPr>
              <a:t>did teachers communicate and collaborate for the </a:t>
            </a:r>
            <a:r>
              <a:rPr lang="en-US" altLang="ja-JP" sz="2400" dirty="0" smtClean="0">
                <a:latin typeface="Times"/>
                <a:cs typeface="Times"/>
              </a:rPr>
              <a:t>TBLT</a:t>
            </a:r>
            <a:r>
              <a:rPr lang="ja-JP" altLang="en-US" sz="2400" dirty="0" smtClean="0">
                <a:latin typeface="Times"/>
                <a:cs typeface="Times"/>
              </a:rPr>
              <a:t> </a:t>
            </a:r>
            <a:r>
              <a:rPr lang="en-US" altLang="ja-JP" sz="2400" dirty="0" smtClean="0">
                <a:latin typeface="Times"/>
                <a:cs typeface="Times"/>
              </a:rPr>
              <a:t>curriculum </a:t>
            </a:r>
            <a:r>
              <a:rPr lang="en-US" altLang="ja-JP" sz="2400" dirty="0">
                <a:latin typeface="Times"/>
                <a:cs typeface="Times"/>
              </a:rPr>
              <a:t>reform project?</a:t>
            </a:r>
            <a:r>
              <a:rPr lang="ja-JP" altLang="ja-JP" sz="2400" dirty="0">
                <a:latin typeface="Times"/>
                <a:cs typeface="Times"/>
              </a:rPr>
              <a:t> </a:t>
            </a:r>
            <a:endParaRPr lang="en-US" altLang="ja-JP" sz="2400" dirty="0" smtClean="0">
              <a:latin typeface="Times"/>
              <a:cs typeface="Times"/>
            </a:endParaRPr>
          </a:p>
          <a:p>
            <a:pPr marL="0" indent="0">
              <a:buNone/>
            </a:pPr>
            <a:r>
              <a:rPr lang="en-US" altLang="ja-JP" sz="2400" dirty="0" smtClean="0">
                <a:latin typeface="Times"/>
                <a:cs typeface="Times"/>
              </a:rPr>
              <a:t>As </a:t>
            </a:r>
            <a:r>
              <a:rPr lang="en-US" altLang="ja-JP" sz="2400" dirty="0">
                <a:latin typeface="Times"/>
                <a:cs typeface="Times"/>
              </a:rPr>
              <a:t>Hirano revealed, </a:t>
            </a:r>
            <a:r>
              <a:rPr lang="en-US" altLang="ja-JP" sz="2400" dirty="0" smtClean="0">
                <a:latin typeface="Times"/>
                <a:cs typeface="Times"/>
              </a:rPr>
              <a:t>he </a:t>
            </a:r>
            <a:r>
              <a:rPr lang="en-US" altLang="ja-JP" sz="2400" dirty="0">
                <a:latin typeface="Times"/>
                <a:cs typeface="Times"/>
              </a:rPr>
              <a:t>and his colleagues had informal gatherings in addition to weekly meetings so as to discuss how to use handouts and solve problems. The results attest to the finding that </a:t>
            </a:r>
            <a:r>
              <a:rPr lang="en-US" altLang="ja-JP" sz="2400" dirty="0">
                <a:solidFill>
                  <a:srgbClr val="FF0000"/>
                </a:solidFill>
                <a:latin typeface="Times"/>
                <a:cs typeface="Times"/>
              </a:rPr>
              <a:t>teacher collaboration leads to better student learning </a:t>
            </a:r>
            <a:r>
              <a:rPr lang="en-US" altLang="ja-JP" sz="2400" dirty="0">
                <a:latin typeface="Times"/>
                <a:cs typeface="Times"/>
              </a:rPr>
              <a:t>(McLaughlin &amp; Talbert, 2001; Sato &amp; Takahashi, 2008).</a:t>
            </a:r>
            <a:r>
              <a:rPr lang="ja-JP" altLang="ja-JP" sz="2400" dirty="0">
                <a:latin typeface="Times"/>
                <a:cs typeface="Times"/>
              </a:rPr>
              <a:t> </a:t>
            </a:r>
            <a:r>
              <a:rPr lang="en-US" altLang="ja-JP" sz="2400" dirty="0">
                <a:latin typeface="Times"/>
                <a:cs typeface="Times"/>
              </a:rPr>
              <a:t>Unfortunately, Hirano reported that </a:t>
            </a:r>
            <a:r>
              <a:rPr lang="en-US" altLang="ja-JP" sz="2400" dirty="0">
                <a:solidFill>
                  <a:srgbClr val="FF0000"/>
                </a:solidFill>
                <a:latin typeface="Times"/>
                <a:cs typeface="Times"/>
              </a:rPr>
              <a:t>there were other teachers who were unwilling to collaborate due to different beliefs about language learning and teaching. </a:t>
            </a:r>
            <a:r>
              <a:rPr lang="en-US" altLang="ja-JP" sz="2400" dirty="0">
                <a:latin typeface="Times"/>
                <a:cs typeface="Times"/>
              </a:rPr>
              <a:t>Hawley and </a:t>
            </a:r>
            <a:r>
              <a:rPr lang="en-US" altLang="ja-JP" sz="2400" dirty="0" err="1">
                <a:latin typeface="Times"/>
                <a:cs typeface="Times"/>
              </a:rPr>
              <a:t>Valli</a:t>
            </a:r>
            <a:r>
              <a:rPr lang="en-US" altLang="ja-JP" sz="2400" dirty="0">
                <a:latin typeface="Times"/>
                <a:cs typeface="Times"/>
              </a:rPr>
              <a:t> (1999) claim that </a:t>
            </a:r>
            <a:r>
              <a:rPr lang="en-US" altLang="ja-JP" sz="2400" dirty="0">
                <a:solidFill>
                  <a:srgbClr val="FF0000"/>
                </a:solidFill>
                <a:latin typeface="Times"/>
                <a:cs typeface="Times"/>
              </a:rPr>
              <a:t>“Without collaborative problem solving, individual change may be possible, but school change is not” </a:t>
            </a:r>
            <a:r>
              <a:rPr lang="en-US" altLang="ja-JP" sz="2400" dirty="0">
                <a:latin typeface="Times"/>
                <a:cs typeface="Times"/>
              </a:rPr>
              <a:t>(p. 141).</a:t>
            </a:r>
            <a:r>
              <a:rPr lang="ja-JP" altLang="ja-JP" sz="2400" dirty="0">
                <a:latin typeface="Times"/>
                <a:cs typeface="Times"/>
              </a:rPr>
              <a:t> </a:t>
            </a:r>
            <a:endParaRPr lang="en-US" altLang="ja-JP" sz="2400" dirty="0" smtClean="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24172579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1080120"/>
          </a:xfrm>
        </p:spPr>
        <p:txBody>
          <a:bodyPr/>
          <a:lstStyle/>
          <a:p>
            <a:r>
              <a:rPr lang="en-US" altLang="ja-JP" dirty="0">
                <a:latin typeface="Times"/>
                <a:cs typeface="Times"/>
              </a:rPr>
              <a:t>Discussion</a:t>
            </a:r>
            <a:endParaRPr kumimoji="1" lang="ja-JP" altLang="en-US" dirty="0"/>
          </a:p>
        </p:txBody>
      </p:sp>
      <p:sp>
        <p:nvSpPr>
          <p:cNvPr id="3" name="コンテンツ プレースホルダー 2"/>
          <p:cNvSpPr>
            <a:spLocks noGrp="1"/>
          </p:cNvSpPr>
          <p:nvPr>
            <p:ph idx="1"/>
          </p:nvPr>
        </p:nvSpPr>
        <p:spPr>
          <a:xfrm>
            <a:off x="685800" y="1412776"/>
            <a:ext cx="7772400" cy="4683224"/>
          </a:xfrm>
        </p:spPr>
        <p:txBody>
          <a:bodyPr/>
          <a:lstStyle/>
          <a:p>
            <a:pPr marL="0" indent="0">
              <a:buNone/>
            </a:pPr>
            <a:r>
              <a:rPr kumimoji="1" lang="en-US" altLang="ja-JP" sz="2400" dirty="0" smtClean="0">
                <a:latin typeface="Times"/>
                <a:cs typeface="Times"/>
              </a:rPr>
              <a:t>2. </a:t>
            </a:r>
            <a:r>
              <a:rPr lang="en-US" altLang="ja-JP" sz="2400" dirty="0">
                <a:latin typeface="Times"/>
                <a:cs typeface="Times"/>
              </a:rPr>
              <a:t>How did students change their attitudes toward learning English and improve their ability through the </a:t>
            </a:r>
            <a:r>
              <a:rPr lang="en-US" altLang="ja-JP" sz="2400" dirty="0" smtClean="0">
                <a:latin typeface="Times"/>
                <a:cs typeface="Times"/>
              </a:rPr>
              <a:t>TBLT</a:t>
            </a:r>
            <a:r>
              <a:rPr lang="ja-JP" altLang="en-US" sz="2400" dirty="0" smtClean="0">
                <a:latin typeface="Times"/>
                <a:cs typeface="Times"/>
              </a:rPr>
              <a:t> </a:t>
            </a:r>
            <a:r>
              <a:rPr lang="en-US" altLang="ja-JP" sz="2400" dirty="0" smtClean="0">
                <a:latin typeface="Times"/>
                <a:cs typeface="Times"/>
              </a:rPr>
              <a:t>curriculum </a:t>
            </a:r>
            <a:r>
              <a:rPr lang="en-US" altLang="ja-JP" sz="2400" dirty="0">
                <a:latin typeface="Times"/>
                <a:cs typeface="Times"/>
              </a:rPr>
              <a:t>reform project?</a:t>
            </a:r>
            <a:r>
              <a:rPr lang="ja-JP" altLang="ja-JP" sz="2400" dirty="0">
                <a:latin typeface="Times"/>
                <a:cs typeface="Times"/>
              </a:rPr>
              <a:t> </a:t>
            </a:r>
            <a:endParaRPr lang="en-US" altLang="ja-JP" sz="2400" dirty="0" smtClean="0">
              <a:latin typeface="Times"/>
              <a:cs typeface="Times"/>
            </a:endParaRPr>
          </a:p>
          <a:p>
            <a:pPr marL="0" indent="0">
              <a:buNone/>
            </a:pPr>
            <a:r>
              <a:rPr lang="en-US" altLang="ja-JP" sz="2400" dirty="0">
                <a:solidFill>
                  <a:srgbClr val="FF0000"/>
                </a:solidFill>
                <a:latin typeface="Times"/>
                <a:cs typeface="Times"/>
              </a:rPr>
              <a:t>The results indicate that students improved their English ability in terms of both fluency and accuracy. </a:t>
            </a:r>
            <a:r>
              <a:rPr lang="en-US" altLang="ja-JP" sz="2400" dirty="0">
                <a:latin typeface="Times"/>
                <a:cs typeface="Times"/>
              </a:rPr>
              <a:t>One of the important things we learned from this project was integrating teaching and assessment. Brown (2007) affirms that </a:t>
            </a:r>
            <a:r>
              <a:rPr lang="en-US" altLang="ja-JP" sz="2400" dirty="0">
                <a:solidFill>
                  <a:srgbClr val="FF0000"/>
                </a:solidFill>
                <a:latin typeface="Times"/>
                <a:cs typeface="Times"/>
              </a:rPr>
              <a:t>assessment and teaching should be partners for successful language learning</a:t>
            </a:r>
            <a:r>
              <a:rPr lang="en-US" altLang="ja-JP" sz="2400" dirty="0">
                <a:latin typeface="Times"/>
                <a:cs typeface="Times"/>
              </a:rPr>
              <a:t>. Because the final grade included speaking tests (20%) and fun essays (20%), both teachers and students worked hard on performance tests. </a:t>
            </a:r>
            <a:endParaRPr lang="en-US" altLang="ja-JP" sz="2400" dirty="0" smtClean="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38672808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1008112"/>
          </a:xfrm>
        </p:spPr>
        <p:txBody>
          <a:bodyPr/>
          <a:lstStyle/>
          <a:p>
            <a:r>
              <a:rPr lang="en-US" altLang="ja-JP" dirty="0">
                <a:latin typeface="Times"/>
                <a:cs typeface="Times"/>
              </a:rPr>
              <a:t>Discussion</a:t>
            </a:r>
            <a:endParaRPr kumimoji="1" lang="ja-JP" altLang="en-US" dirty="0"/>
          </a:p>
        </p:txBody>
      </p:sp>
      <p:sp>
        <p:nvSpPr>
          <p:cNvPr id="3" name="コンテンツ プレースホルダー 2"/>
          <p:cNvSpPr>
            <a:spLocks noGrp="1"/>
          </p:cNvSpPr>
          <p:nvPr>
            <p:ph idx="1"/>
          </p:nvPr>
        </p:nvSpPr>
        <p:spPr>
          <a:xfrm>
            <a:off x="611560" y="1412776"/>
            <a:ext cx="8208912" cy="4683224"/>
          </a:xfrm>
        </p:spPr>
        <p:txBody>
          <a:bodyPr/>
          <a:lstStyle/>
          <a:p>
            <a:pPr marL="0" indent="0">
              <a:buNone/>
            </a:pPr>
            <a:r>
              <a:rPr kumimoji="1" lang="en-US" altLang="ja-JP" sz="2400" dirty="0" smtClean="0">
                <a:latin typeface="Times"/>
                <a:cs typeface="Times"/>
              </a:rPr>
              <a:t>3. </a:t>
            </a:r>
            <a:r>
              <a:rPr lang="en-US" altLang="ja-JP" sz="2400" dirty="0">
                <a:latin typeface="Times"/>
                <a:cs typeface="Times"/>
              </a:rPr>
              <a:t>What were the difficulties in implementing the </a:t>
            </a:r>
            <a:r>
              <a:rPr lang="en-US" altLang="ja-JP" sz="2400" dirty="0" err="1">
                <a:latin typeface="Times"/>
                <a:cs typeface="Times"/>
              </a:rPr>
              <a:t>schoolwide</a:t>
            </a:r>
            <a:r>
              <a:rPr lang="en-US" altLang="ja-JP" sz="2400" dirty="0">
                <a:latin typeface="Times"/>
                <a:cs typeface="Times"/>
              </a:rPr>
              <a:t> </a:t>
            </a:r>
            <a:r>
              <a:rPr lang="en-US" altLang="ja-JP" sz="2400" dirty="0" smtClean="0">
                <a:latin typeface="Times"/>
                <a:cs typeface="Times"/>
              </a:rPr>
              <a:t>TBLT</a:t>
            </a:r>
            <a:r>
              <a:rPr lang="ja-JP" altLang="en-US" sz="2400" dirty="0" smtClean="0">
                <a:latin typeface="Times"/>
                <a:cs typeface="Times"/>
              </a:rPr>
              <a:t> </a:t>
            </a:r>
            <a:r>
              <a:rPr lang="en-US" altLang="ja-JP" sz="2400" dirty="0" smtClean="0">
                <a:latin typeface="Times"/>
                <a:cs typeface="Times"/>
              </a:rPr>
              <a:t>curriculum </a:t>
            </a:r>
            <a:r>
              <a:rPr lang="en-US" altLang="ja-JP" sz="2400" dirty="0">
                <a:latin typeface="Times"/>
                <a:cs typeface="Times"/>
              </a:rPr>
              <a:t>reform project?</a:t>
            </a:r>
            <a:r>
              <a:rPr lang="ja-JP" altLang="ja-JP" sz="2400" dirty="0">
                <a:latin typeface="Times"/>
                <a:cs typeface="Times"/>
              </a:rPr>
              <a:t> </a:t>
            </a:r>
            <a:endParaRPr lang="en-US" altLang="ja-JP" sz="2400" dirty="0" smtClean="0">
              <a:latin typeface="Times"/>
              <a:cs typeface="Times"/>
            </a:endParaRPr>
          </a:p>
          <a:p>
            <a:pPr marL="0" indent="0">
              <a:buNone/>
            </a:pPr>
            <a:r>
              <a:rPr lang="en-US" altLang="ja-JP" sz="2400" dirty="0">
                <a:latin typeface="Times"/>
                <a:cs typeface="Times"/>
              </a:rPr>
              <a:t>Hirano revealed two difficulties in his narrative. One was </a:t>
            </a:r>
            <a:r>
              <a:rPr lang="en-US" altLang="ja-JP" sz="2400" dirty="0">
                <a:solidFill>
                  <a:srgbClr val="FF0000"/>
                </a:solidFill>
                <a:latin typeface="Times"/>
                <a:cs typeface="Times"/>
              </a:rPr>
              <a:t>developing handouts </a:t>
            </a:r>
            <a:r>
              <a:rPr lang="en-US" altLang="ja-JP" sz="2400" dirty="0">
                <a:latin typeface="Times"/>
                <a:cs typeface="Times"/>
              </a:rPr>
              <a:t>based on skill integration and the other was </a:t>
            </a:r>
            <a:r>
              <a:rPr lang="en-US" altLang="ja-JP" sz="2400" dirty="0">
                <a:solidFill>
                  <a:srgbClr val="FF0000"/>
                </a:solidFill>
                <a:latin typeface="Times"/>
                <a:cs typeface="Times"/>
              </a:rPr>
              <a:t>teacher collaboration</a:t>
            </a:r>
            <a:r>
              <a:rPr lang="en-US" altLang="ja-JP" sz="2400" dirty="0">
                <a:latin typeface="Times"/>
                <a:cs typeface="Times"/>
              </a:rPr>
              <a:t>. Regarding the first, Hirano spent hours developing handouts and modified them based on the advisor’s comments and feedback from his colleagues. This study indicates that </a:t>
            </a:r>
            <a:r>
              <a:rPr lang="en-US" altLang="ja-JP" sz="2400" dirty="0">
                <a:solidFill>
                  <a:srgbClr val="FF0000"/>
                </a:solidFill>
                <a:latin typeface="Times"/>
                <a:cs typeface="Times"/>
              </a:rPr>
              <a:t>teachers can put theory into practice successfully and make a difference in student learning if they receive continuous teacher learning opportunities </a:t>
            </a:r>
            <a:r>
              <a:rPr lang="en-US" altLang="ja-JP" sz="2400" dirty="0">
                <a:latin typeface="Times"/>
                <a:cs typeface="Times"/>
              </a:rPr>
              <a:t>and advice from a </a:t>
            </a:r>
            <a:r>
              <a:rPr lang="en-US" altLang="ja-JP" sz="2400" dirty="0" smtClean="0">
                <a:latin typeface="Times"/>
                <a:cs typeface="Times"/>
              </a:rPr>
              <a:t>mentor (</a:t>
            </a:r>
            <a:r>
              <a:rPr lang="en-US" altLang="ja-JP" sz="2400" dirty="0">
                <a:latin typeface="Times"/>
                <a:cs typeface="Times"/>
              </a:rPr>
              <a:t>see Mutoh, Sato, </a:t>
            </a:r>
            <a:r>
              <a:rPr lang="en-US" altLang="ja-JP" sz="2400" dirty="0" err="1">
                <a:latin typeface="Times"/>
                <a:cs typeface="Times"/>
              </a:rPr>
              <a:t>Hakamada</a:t>
            </a:r>
            <a:r>
              <a:rPr lang="en-US" altLang="ja-JP" sz="2400" dirty="0">
                <a:latin typeface="Times"/>
                <a:cs typeface="Times"/>
              </a:rPr>
              <a:t>, Tsuji, &amp; </a:t>
            </a:r>
            <a:r>
              <a:rPr lang="en-US" altLang="ja-JP" sz="2400" dirty="0" err="1">
                <a:latin typeface="Times"/>
                <a:cs typeface="Times"/>
              </a:rPr>
              <a:t>Shintani</a:t>
            </a:r>
            <a:r>
              <a:rPr lang="en-US" altLang="ja-JP" sz="2400" dirty="0">
                <a:latin typeface="Times"/>
                <a:cs typeface="Times"/>
              </a:rPr>
              <a:t>, 2009). </a:t>
            </a:r>
            <a:endParaRPr kumimoji="1" lang="ja-JP" altLang="en-US" sz="2400" dirty="0">
              <a:latin typeface="Times"/>
              <a:cs typeface="Times"/>
            </a:endParaRPr>
          </a:p>
        </p:txBody>
      </p:sp>
    </p:spTree>
    <p:extLst>
      <p:ext uri="{BB962C8B-B14F-4D97-AF65-F5344CB8AC3E}">
        <p14:creationId xmlns:p14="http://schemas.microsoft.com/office/powerpoint/2010/main" val="4790484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60648"/>
            <a:ext cx="7772400" cy="864096"/>
          </a:xfrm>
        </p:spPr>
        <p:txBody>
          <a:bodyPr/>
          <a:lstStyle/>
          <a:p>
            <a:r>
              <a:rPr lang="en-US" altLang="ja-JP" dirty="0">
                <a:latin typeface="Times"/>
                <a:cs typeface="Times"/>
              </a:rPr>
              <a:t>Discussion</a:t>
            </a:r>
            <a:endParaRPr kumimoji="1" lang="ja-JP" altLang="en-US" dirty="0"/>
          </a:p>
        </p:txBody>
      </p:sp>
      <p:sp>
        <p:nvSpPr>
          <p:cNvPr id="3" name="コンテンツ プレースホルダー 2"/>
          <p:cNvSpPr>
            <a:spLocks noGrp="1"/>
          </p:cNvSpPr>
          <p:nvPr>
            <p:ph idx="1"/>
          </p:nvPr>
        </p:nvSpPr>
        <p:spPr>
          <a:xfrm>
            <a:off x="685800" y="1052736"/>
            <a:ext cx="8134672" cy="5256584"/>
          </a:xfrm>
        </p:spPr>
        <p:txBody>
          <a:bodyPr/>
          <a:lstStyle/>
          <a:p>
            <a:pPr marL="0" indent="0">
              <a:buNone/>
            </a:pPr>
            <a:r>
              <a:rPr lang="en-US" altLang="ja-JP" sz="2400" dirty="0">
                <a:latin typeface="Times"/>
                <a:cs typeface="Times"/>
              </a:rPr>
              <a:t>Yet, an unresolved issue remains. As Hirano reported, there were teachers who were unwilling to participate in </a:t>
            </a:r>
            <a:r>
              <a:rPr lang="en-US" altLang="ja-JP" sz="2400" dirty="0" smtClean="0">
                <a:latin typeface="Times"/>
                <a:cs typeface="Times"/>
              </a:rPr>
              <a:t>the </a:t>
            </a:r>
            <a:r>
              <a:rPr lang="en-US" altLang="ja-JP" sz="2400" dirty="0">
                <a:latin typeface="Times"/>
                <a:cs typeface="Times"/>
              </a:rPr>
              <a:t>curriculum reform project, which had been mandated by the prefectural Board of Education. Because it was a top-down reform project, Sato observed that </a:t>
            </a:r>
            <a:r>
              <a:rPr lang="en-US" altLang="ja-JP" sz="2400" dirty="0">
                <a:solidFill>
                  <a:srgbClr val="FF0000"/>
                </a:solidFill>
                <a:latin typeface="Times"/>
                <a:cs typeface="Times"/>
              </a:rPr>
              <a:t>some teachers did not collaborate and did not follow the handouts that grade-level leaders made over the four years.</a:t>
            </a:r>
            <a:r>
              <a:rPr lang="en-US" altLang="ja-JP" sz="2400" dirty="0">
                <a:latin typeface="Times"/>
                <a:cs typeface="Times"/>
              </a:rPr>
              <a:t> As the literature on teacher beliefs and practices indicates, </a:t>
            </a:r>
            <a:r>
              <a:rPr lang="en-US" altLang="ja-JP" sz="2400" dirty="0">
                <a:solidFill>
                  <a:srgbClr val="FF0000"/>
                </a:solidFill>
                <a:latin typeface="Times"/>
                <a:cs typeface="Times"/>
              </a:rPr>
              <a:t>beliefs are difficult to change, tend to self-perpetuate, and affect practices (</a:t>
            </a:r>
            <a:r>
              <a:rPr lang="en-US" altLang="ja-JP" sz="2400" dirty="0" err="1">
                <a:solidFill>
                  <a:srgbClr val="FF0000"/>
                </a:solidFill>
                <a:latin typeface="Times"/>
                <a:cs typeface="Times"/>
              </a:rPr>
              <a:t>Pajares</a:t>
            </a:r>
            <a:r>
              <a:rPr lang="en-US" altLang="ja-JP" sz="2400" dirty="0">
                <a:solidFill>
                  <a:srgbClr val="FF0000"/>
                </a:solidFill>
                <a:latin typeface="Times"/>
                <a:cs typeface="Times"/>
              </a:rPr>
              <a:t>, 1992). </a:t>
            </a:r>
            <a:r>
              <a:rPr lang="en-US" altLang="ja-JP" sz="2400" dirty="0">
                <a:latin typeface="Times"/>
                <a:cs typeface="Times"/>
              </a:rPr>
              <a:t>Moreover, </a:t>
            </a:r>
            <a:r>
              <a:rPr lang="en-US" altLang="ja-JP" sz="2400" dirty="0">
                <a:solidFill>
                  <a:srgbClr val="FF0000"/>
                </a:solidFill>
                <a:latin typeface="Times"/>
                <a:cs typeface="Times"/>
              </a:rPr>
              <a:t>school culture is influential in forming individual teachers’ beliefs </a:t>
            </a:r>
            <a:r>
              <a:rPr lang="en-US" altLang="ja-JP" sz="2400" dirty="0">
                <a:latin typeface="Times"/>
                <a:cs typeface="Times"/>
              </a:rPr>
              <a:t>(Sato, 2002; Sato &amp; </a:t>
            </a:r>
            <a:r>
              <a:rPr lang="en-US" altLang="ja-JP" sz="2400" dirty="0" err="1">
                <a:latin typeface="Times"/>
                <a:cs typeface="Times"/>
              </a:rPr>
              <a:t>Kleinsasser</a:t>
            </a:r>
            <a:r>
              <a:rPr lang="en-US" altLang="ja-JP" sz="2400" dirty="0">
                <a:latin typeface="Times"/>
                <a:cs typeface="Times"/>
              </a:rPr>
              <a:t>, 2004). How can teachers collaborate with others and develop a collaborative school culture? How do teachers change their beliefs and practices in a collaborative school culture?</a:t>
            </a:r>
            <a:r>
              <a:rPr lang="ja-JP" altLang="ja-JP" sz="2400" dirty="0">
                <a:latin typeface="Times"/>
                <a:cs typeface="Times"/>
              </a:rPr>
              <a:t> </a:t>
            </a:r>
            <a:endParaRPr kumimoji="1" lang="ja-JP" altLang="en-US" sz="2400" dirty="0">
              <a:latin typeface="Times"/>
              <a:cs typeface="Times"/>
            </a:endParaRPr>
          </a:p>
        </p:txBody>
      </p:sp>
    </p:spTree>
    <p:extLst>
      <p:ext uri="{BB962C8B-B14F-4D97-AF65-F5344CB8AC3E}">
        <p14:creationId xmlns:p14="http://schemas.microsoft.com/office/powerpoint/2010/main" val="28135976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ja-JP" dirty="0">
                <a:latin typeface="Times" charset="0"/>
              </a:rPr>
              <a:t>Conclusion</a:t>
            </a:r>
            <a:endParaRPr lang="en-US" altLang="ja-JP" dirty="0"/>
          </a:p>
        </p:txBody>
      </p:sp>
      <p:sp>
        <p:nvSpPr>
          <p:cNvPr id="201731" name="Rectangle 3"/>
          <p:cNvSpPr>
            <a:spLocks noGrp="1" noChangeArrowheads="1"/>
          </p:cNvSpPr>
          <p:nvPr>
            <p:ph type="body" idx="1"/>
          </p:nvPr>
        </p:nvSpPr>
        <p:spPr>
          <a:xfrm>
            <a:off x="683568" y="1484784"/>
            <a:ext cx="7772400" cy="4464496"/>
          </a:xfrm>
        </p:spPr>
        <p:txBody>
          <a:bodyPr/>
          <a:lstStyle/>
          <a:p>
            <a:pPr>
              <a:buFontTx/>
              <a:buNone/>
            </a:pPr>
            <a:r>
              <a:rPr lang="en-US" altLang="ja-JP" sz="2800" dirty="0">
                <a:latin typeface="Times" charset="0"/>
              </a:rPr>
              <a:t>    </a:t>
            </a:r>
            <a:r>
              <a:rPr lang="en-US" altLang="ja-JP" sz="2800" dirty="0">
                <a:solidFill>
                  <a:srgbClr val="FF0000"/>
                </a:solidFill>
                <a:latin typeface="Times" charset="0"/>
              </a:rPr>
              <a:t>Collaborative AR empowers teachers to be continuous learners </a:t>
            </a:r>
            <a:r>
              <a:rPr lang="en-US" altLang="ja-JP" sz="2800" dirty="0">
                <a:latin typeface="Times" charset="0"/>
              </a:rPr>
              <a:t>and AR </a:t>
            </a:r>
            <a:r>
              <a:rPr lang="ja-JP" altLang="en-US" sz="2800" dirty="0">
                <a:latin typeface="Times" charset="0"/>
              </a:rPr>
              <a:t>“</a:t>
            </a:r>
            <a:r>
              <a:rPr lang="en-US" altLang="ja-JP" sz="2800" dirty="0">
                <a:latin typeface="Times" charset="0"/>
              </a:rPr>
              <a:t>has a potential to be a powerful agent of educational change</a:t>
            </a:r>
            <a:r>
              <a:rPr lang="ja-JP" altLang="en-US" sz="2800" dirty="0">
                <a:latin typeface="Times" charset="0"/>
              </a:rPr>
              <a:t>”</a:t>
            </a:r>
            <a:r>
              <a:rPr lang="en-US" altLang="ja-JP" sz="2800" dirty="0">
                <a:latin typeface="Times" charset="0"/>
              </a:rPr>
              <a:t> (Milles, 2003, p. v). However, to make it happen, these teachers need support both from their colleagues </a:t>
            </a:r>
            <a:r>
              <a:rPr lang="en-US" altLang="ja-JP" sz="2800" dirty="0" smtClean="0">
                <a:latin typeface="Times" charset="0"/>
              </a:rPr>
              <a:t>and policy makers to </a:t>
            </a:r>
            <a:r>
              <a:rPr lang="en-US" altLang="ja-JP" sz="2800" dirty="0">
                <a:latin typeface="Times" charset="0"/>
              </a:rPr>
              <a:t>make their schools </a:t>
            </a:r>
            <a:r>
              <a:rPr lang="en-US" altLang="ja-JP" sz="2800" dirty="0">
                <a:solidFill>
                  <a:srgbClr val="FF0000"/>
                </a:solidFill>
                <a:latin typeface="Times" charset="0"/>
              </a:rPr>
              <a:t>collaborative learning communities </a:t>
            </a:r>
            <a:r>
              <a:rPr lang="en-US" altLang="ja-JP" sz="2800" dirty="0">
                <a:latin typeface="Times" charset="0"/>
              </a:rPr>
              <a:t>(see </a:t>
            </a:r>
            <a:r>
              <a:rPr lang="en-US" altLang="ja-JP" sz="2800" dirty="0" err="1">
                <a:latin typeface="Times" charset="0"/>
              </a:rPr>
              <a:t>Murphey</a:t>
            </a:r>
            <a:r>
              <a:rPr lang="en-US" altLang="ja-JP" sz="2800" dirty="0">
                <a:latin typeface="Times" charset="0"/>
              </a:rPr>
              <a:t> &amp; Sato, 2005, Sato &amp; </a:t>
            </a:r>
            <a:r>
              <a:rPr lang="en-US" altLang="ja-JP" sz="2800" dirty="0" err="1">
                <a:latin typeface="Times" charset="0"/>
              </a:rPr>
              <a:t>Kleinsasser</a:t>
            </a:r>
            <a:r>
              <a:rPr lang="en-US" altLang="ja-JP" sz="2800" dirty="0">
                <a:latin typeface="Times" charset="0"/>
              </a:rPr>
              <a:t>, 2004; Sato &amp; Takahashi, 2008</a:t>
            </a:r>
            <a:r>
              <a:rPr lang="en-US" altLang="ja-JP" sz="2800" dirty="0" smtClean="0">
                <a:latin typeface="Times" charset="0"/>
              </a:rPr>
              <a:t>) and </a:t>
            </a:r>
            <a:r>
              <a:rPr lang="en-US" altLang="ja-JP" sz="2800" dirty="0" smtClean="0">
                <a:solidFill>
                  <a:srgbClr val="FF0000"/>
                </a:solidFill>
                <a:latin typeface="Times" charset="0"/>
              </a:rPr>
              <a:t>to develop a successful TBLT curriculum.</a:t>
            </a:r>
            <a:endParaRPr lang="en-US" altLang="ja-JP" sz="2800" dirty="0">
              <a:solidFill>
                <a:srgbClr val="FF0000"/>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0688"/>
            <a:ext cx="7772400" cy="843880"/>
          </a:xfrm>
        </p:spPr>
        <p:txBody>
          <a:bodyPr/>
          <a:lstStyle/>
          <a:p>
            <a:r>
              <a:rPr kumimoji="1" lang="en-US" altLang="ja-JP" dirty="0" smtClean="0">
                <a:latin typeface="Times"/>
                <a:cs typeface="Times"/>
              </a:rPr>
              <a:t>References</a:t>
            </a:r>
            <a:endParaRPr kumimoji="1" lang="ja-JP" altLang="en-US" dirty="0">
              <a:latin typeface="Times"/>
              <a:cs typeface="Times"/>
            </a:endParaRPr>
          </a:p>
        </p:txBody>
      </p:sp>
      <p:sp>
        <p:nvSpPr>
          <p:cNvPr id="3" name="コンテンツ プレースホルダー 2"/>
          <p:cNvSpPr>
            <a:spLocks noGrp="1"/>
          </p:cNvSpPr>
          <p:nvPr>
            <p:ph idx="1"/>
          </p:nvPr>
        </p:nvSpPr>
        <p:spPr>
          <a:xfrm>
            <a:off x="685800" y="1412776"/>
            <a:ext cx="7772400" cy="4608512"/>
          </a:xfrm>
        </p:spPr>
        <p:txBody>
          <a:bodyPr/>
          <a:lstStyle/>
          <a:p>
            <a:r>
              <a:rPr lang="en-US" altLang="ja-JP" sz="2000" dirty="0">
                <a:latin typeface="Times"/>
                <a:cs typeface="Times"/>
              </a:rPr>
              <a:t>Carr, W., &amp; </a:t>
            </a:r>
            <a:r>
              <a:rPr lang="en-US" altLang="ja-JP" sz="2000" dirty="0" err="1">
                <a:latin typeface="Times"/>
                <a:cs typeface="Times"/>
              </a:rPr>
              <a:t>Kemmis</a:t>
            </a:r>
            <a:r>
              <a:rPr lang="en-US" altLang="ja-JP" sz="2000" dirty="0">
                <a:latin typeface="Times"/>
                <a:cs typeface="Times"/>
              </a:rPr>
              <a:t>, S. (1986). </a:t>
            </a:r>
            <a:r>
              <a:rPr lang="en-US" altLang="ja-JP" sz="2000" i="1" dirty="0">
                <a:latin typeface="Times"/>
                <a:cs typeface="Times"/>
              </a:rPr>
              <a:t>Becoming critical: Knowing through action </a:t>
            </a:r>
            <a:r>
              <a:rPr lang="en-US" altLang="ja-JP" sz="2000" i="1" dirty="0" smtClean="0">
                <a:latin typeface="Times"/>
                <a:cs typeface="Times"/>
              </a:rPr>
              <a:t>research.</a:t>
            </a:r>
            <a:r>
              <a:rPr lang="en-US" altLang="ja-JP" sz="2000" dirty="0">
                <a:latin typeface="Times"/>
                <a:cs typeface="Times"/>
              </a:rPr>
              <a:t> </a:t>
            </a:r>
            <a:r>
              <a:rPr lang="en-US" altLang="ja-JP" sz="2000" dirty="0" smtClean="0">
                <a:latin typeface="Times"/>
                <a:cs typeface="Times"/>
              </a:rPr>
              <a:t>London</a:t>
            </a:r>
            <a:r>
              <a:rPr lang="en-US" altLang="ja-JP" sz="2000" dirty="0">
                <a:latin typeface="Times"/>
                <a:cs typeface="Times"/>
              </a:rPr>
              <a:t>: </a:t>
            </a:r>
            <a:r>
              <a:rPr lang="en-US" altLang="ja-JP" sz="2000" dirty="0" err="1">
                <a:latin typeface="Times"/>
                <a:cs typeface="Times"/>
              </a:rPr>
              <a:t>Falmer</a:t>
            </a:r>
            <a:r>
              <a:rPr lang="en-US" altLang="ja-JP" sz="2000" dirty="0">
                <a:latin typeface="Times"/>
                <a:cs typeface="Times"/>
              </a:rPr>
              <a:t>. </a:t>
            </a:r>
            <a:endParaRPr lang="ja-JP" altLang="ja-JP" sz="2000" dirty="0">
              <a:latin typeface="Times"/>
              <a:cs typeface="Times"/>
            </a:endParaRPr>
          </a:p>
          <a:p>
            <a:r>
              <a:rPr lang="en-US" altLang="ja-JP" sz="2000" dirty="0" err="1" smtClean="0">
                <a:latin typeface="Times"/>
                <a:cs typeface="Times"/>
              </a:rPr>
              <a:t>Bransford</a:t>
            </a:r>
            <a:r>
              <a:rPr lang="en-US" altLang="ja-JP" sz="2000" dirty="0">
                <a:latin typeface="Times"/>
                <a:cs typeface="Times"/>
              </a:rPr>
              <a:t>, J.D., Brown, A.L.,&amp; Cocking, R.R. (Eds.) (2000). </a:t>
            </a:r>
            <a:r>
              <a:rPr lang="en-US" altLang="ja-JP" sz="2000" i="1" dirty="0">
                <a:latin typeface="Times"/>
                <a:cs typeface="Times"/>
              </a:rPr>
              <a:t>How people </a:t>
            </a:r>
            <a:r>
              <a:rPr lang="en-US" altLang="ja-JP" sz="2000" i="1" dirty="0" smtClean="0">
                <a:latin typeface="Times"/>
                <a:cs typeface="Times"/>
              </a:rPr>
              <a:t>learn. </a:t>
            </a:r>
            <a:r>
              <a:rPr lang="en-US" altLang="ja-JP" sz="2000" dirty="0" smtClean="0">
                <a:latin typeface="Times"/>
                <a:cs typeface="Times"/>
              </a:rPr>
              <a:t>Washington</a:t>
            </a:r>
            <a:r>
              <a:rPr lang="en-US" altLang="ja-JP" sz="2000" dirty="0">
                <a:latin typeface="Times"/>
                <a:cs typeface="Times"/>
              </a:rPr>
              <a:t>, D.C.: National Academy Press. </a:t>
            </a:r>
            <a:endParaRPr lang="ja-JP" altLang="ja-JP" sz="2000" dirty="0">
              <a:latin typeface="Times"/>
              <a:cs typeface="Times"/>
            </a:endParaRPr>
          </a:p>
          <a:p>
            <a:r>
              <a:rPr lang="en-US" altLang="ja-JP" sz="2000" dirty="0">
                <a:latin typeface="Times"/>
                <a:cs typeface="Times"/>
              </a:rPr>
              <a:t>Burns, A. (1999). </a:t>
            </a:r>
            <a:r>
              <a:rPr lang="en-US" altLang="ja-JP" sz="2000" i="1" dirty="0">
                <a:latin typeface="Times"/>
                <a:cs typeface="Times"/>
              </a:rPr>
              <a:t>Collaborative action research for English language teachers. </a:t>
            </a:r>
            <a:r>
              <a:rPr lang="en-US" altLang="ja-JP" sz="2000" dirty="0" smtClean="0">
                <a:latin typeface="Times"/>
                <a:cs typeface="Times"/>
              </a:rPr>
              <a:t>Cambridge</a:t>
            </a:r>
            <a:r>
              <a:rPr lang="en-US" altLang="ja-JP" sz="2000" dirty="0">
                <a:latin typeface="Times"/>
                <a:cs typeface="Times"/>
              </a:rPr>
              <a:t>: Cambridge University Press. </a:t>
            </a:r>
            <a:endParaRPr lang="ja-JP" altLang="ja-JP" sz="2000" dirty="0">
              <a:latin typeface="Times"/>
              <a:cs typeface="Times"/>
            </a:endParaRPr>
          </a:p>
          <a:p>
            <a:r>
              <a:rPr lang="en-US" altLang="ja-JP" sz="2000" dirty="0">
                <a:latin typeface="Times"/>
                <a:cs typeface="Times"/>
              </a:rPr>
              <a:t>Burns, A. (2005). Action research. In E. </a:t>
            </a:r>
            <a:r>
              <a:rPr lang="en-US" altLang="ja-JP" sz="2000" dirty="0" err="1">
                <a:latin typeface="Times"/>
                <a:cs typeface="Times"/>
              </a:rPr>
              <a:t>Hinkel</a:t>
            </a:r>
            <a:r>
              <a:rPr lang="en-US" altLang="ja-JP" sz="2000" dirty="0">
                <a:latin typeface="Times"/>
                <a:cs typeface="Times"/>
              </a:rPr>
              <a:t> (Ed.), </a:t>
            </a:r>
            <a:r>
              <a:rPr lang="en-US" altLang="ja-JP" sz="2000" i="1" dirty="0">
                <a:latin typeface="Times"/>
                <a:cs typeface="Times"/>
              </a:rPr>
              <a:t>Handbook of research in </a:t>
            </a:r>
            <a:r>
              <a:rPr lang="en-US" altLang="ja-JP" sz="2000" i="1" dirty="0" smtClean="0">
                <a:latin typeface="Times"/>
                <a:cs typeface="Times"/>
              </a:rPr>
              <a:t>second </a:t>
            </a:r>
            <a:r>
              <a:rPr lang="en-US" altLang="ja-JP" sz="2000" i="1" dirty="0">
                <a:latin typeface="Times"/>
                <a:cs typeface="Times"/>
              </a:rPr>
              <a:t>language teaching and learning</a:t>
            </a:r>
            <a:r>
              <a:rPr lang="en-US" altLang="ja-JP" sz="2000" dirty="0">
                <a:latin typeface="Times"/>
                <a:cs typeface="Times"/>
              </a:rPr>
              <a:t> (pp. 241-256). London: Lawrence </a:t>
            </a:r>
            <a:r>
              <a:rPr lang="en-US" altLang="ja-JP" sz="2000" dirty="0" smtClean="0">
                <a:latin typeface="Times"/>
                <a:cs typeface="Times"/>
              </a:rPr>
              <a:t>Erlbaum</a:t>
            </a:r>
            <a:r>
              <a:rPr lang="en-US" altLang="ja-JP" sz="2000" dirty="0">
                <a:latin typeface="Times"/>
                <a:cs typeface="Times"/>
              </a:rPr>
              <a:t> </a:t>
            </a:r>
            <a:r>
              <a:rPr lang="en-US" altLang="ja-JP" sz="2000" dirty="0" smtClean="0">
                <a:latin typeface="Times"/>
                <a:cs typeface="Times"/>
              </a:rPr>
              <a:t>Associates</a:t>
            </a:r>
            <a:r>
              <a:rPr lang="en-US" altLang="ja-JP" sz="2000" dirty="0">
                <a:latin typeface="Times"/>
                <a:cs typeface="Times"/>
              </a:rPr>
              <a:t>.</a:t>
            </a:r>
            <a:r>
              <a:rPr lang="ja-JP" altLang="ja-JP" sz="2000" dirty="0">
                <a:latin typeface="Times"/>
                <a:cs typeface="Times"/>
              </a:rPr>
              <a:t> </a:t>
            </a:r>
            <a:endParaRPr lang="en-US" altLang="ja-JP" sz="2000" dirty="0" smtClean="0">
              <a:latin typeface="Times"/>
              <a:cs typeface="Times"/>
            </a:endParaRPr>
          </a:p>
          <a:p>
            <a:r>
              <a:rPr lang="en-US" altLang="ja-JP" sz="2000" dirty="0" err="1">
                <a:latin typeface="Times"/>
                <a:cs typeface="Times"/>
              </a:rPr>
              <a:t>Kemmis</a:t>
            </a:r>
            <a:r>
              <a:rPr lang="en-US" altLang="ja-JP" sz="2000" dirty="0">
                <a:latin typeface="Times"/>
                <a:cs typeface="Times"/>
              </a:rPr>
              <a:t>, S., &amp; </a:t>
            </a:r>
            <a:r>
              <a:rPr lang="en-US" altLang="ja-JP" sz="2000" dirty="0" err="1">
                <a:latin typeface="Times"/>
                <a:cs typeface="Times"/>
              </a:rPr>
              <a:t>McTaggart</a:t>
            </a:r>
            <a:r>
              <a:rPr lang="en-US" altLang="ja-JP" sz="2000" dirty="0">
                <a:latin typeface="Times"/>
                <a:cs typeface="Times"/>
              </a:rPr>
              <a:t>, R. (Eds.). (1986). </a:t>
            </a:r>
            <a:r>
              <a:rPr lang="en-US" altLang="ja-JP" sz="2000" i="1" dirty="0">
                <a:latin typeface="Times"/>
                <a:cs typeface="Times"/>
              </a:rPr>
              <a:t>The action research planner.</a:t>
            </a:r>
            <a:r>
              <a:rPr lang="en-US" altLang="ja-JP" sz="2000" dirty="0">
                <a:latin typeface="Times"/>
                <a:cs typeface="Times"/>
              </a:rPr>
              <a:t> </a:t>
            </a:r>
            <a:r>
              <a:rPr lang="en-US" altLang="ja-JP" sz="2000" dirty="0" smtClean="0">
                <a:latin typeface="Times"/>
                <a:cs typeface="Times"/>
              </a:rPr>
              <a:t>Geelong</a:t>
            </a:r>
            <a:r>
              <a:rPr lang="en-US" altLang="ja-JP" sz="2000" dirty="0">
                <a:latin typeface="Times"/>
                <a:cs typeface="Times"/>
              </a:rPr>
              <a:t>, VIC: </a:t>
            </a:r>
            <a:r>
              <a:rPr lang="en-US" altLang="ja-JP" sz="2000" dirty="0" err="1">
                <a:latin typeface="Times"/>
                <a:cs typeface="Times"/>
              </a:rPr>
              <a:t>Deakin</a:t>
            </a:r>
            <a:r>
              <a:rPr lang="en-US" altLang="ja-JP" sz="2000" dirty="0">
                <a:latin typeface="Times"/>
                <a:cs typeface="Times"/>
              </a:rPr>
              <a:t> University Press.</a:t>
            </a:r>
            <a:r>
              <a:rPr lang="ja-JP" altLang="ja-JP" sz="2000" dirty="0">
                <a:latin typeface="Times"/>
                <a:cs typeface="Times"/>
              </a:rPr>
              <a:t> </a:t>
            </a:r>
            <a:endParaRPr kumimoji="1" lang="ja-JP" altLang="en-US" sz="2000" dirty="0">
              <a:latin typeface="Times"/>
              <a:cs typeface="Times"/>
            </a:endParaRPr>
          </a:p>
        </p:txBody>
      </p:sp>
    </p:spTree>
    <p:extLst>
      <p:ext uri="{BB962C8B-B14F-4D97-AF65-F5344CB8AC3E}">
        <p14:creationId xmlns:p14="http://schemas.microsoft.com/office/powerpoint/2010/main" val="9977424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References</a:t>
            </a:r>
            <a:endParaRPr kumimoji="1" lang="ja-JP" altLang="en-US" dirty="0"/>
          </a:p>
        </p:txBody>
      </p:sp>
      <p:sp>
        <p:nvSpPr>
          <p:cNvPr id="3" name="コンテンツ プレースホルダー 2"/>
          <p:cNvSpPr>
            <a:spLocks noGrp="1"/>
          </p:cNvSpPr>
          <p:nvPr>
            <p:ph idx="1"/>
          </p:nvPr>
        </p:nvSpPr>
        <p:spPr>
          <a:xfrm>
            <a:off x="683568" y="1556792"/>
            <a:ext cx="7772400" cy="4608512"/>
          </a:xfrm>
        </p:spPr>
        <p:txBody>
          <a:bodyPr/>
          <a:lstStyle/>
          <a:p>
            <a:r>
              <a:rPr lang="en-US" altLang="ja-JP" sz="2000" dirty="0" err="1">
                <a:latin typeface="Times"/>
                <a:cs typeface="Times"/>
              </a:rPr>
              <a:t>Lightbown</a:t>
            </a:r>
            <a:r>
              <a:rPr lang="en-US" altLang="ja-JP" sz="2000" dirty="0">
                <a:latin typeface="Times"/>
                <a:cs typeface="Times"/>
              </a:rPr>
              <a:t>, P. M., &amp; </a:t>
            </a:r>
            <a:r>
              <a:rPr lang="en-US" altLang="ja-JP" sz="2000" dirty="0" err="1">
                <a:latin typeface="Times"/>
                <a:cs typeface="Times"/>
              </a:rPr>
              <a:t>Spada</a:t>
            </a:r>
            <a:r>
              <a:rPr lang="en-US" altLang="ja-JP" sz="2000" dirty="0">
                <a:latin typeface="Times"/>
                <a:cs typeface="Times"/>
              </a:rPr>
              <a:t>, N. (2006). </a:t>
            </a:r>
            <a:r>
              <a:rPr lang="en-US" altLang="ja-JP" sz="2000" i="1" dirty="0">
                <a:latin typeface="Times"/>
                <a:cs typeface="Times"/>
              </a:rPr>
              <a:t>How languages are learned</a:t>
            </a:r>
            <a:r>
              <a:rPr lang="en-US" altLang="ja-JP" sz="2000" dirty="0">
                <a:latin typeface="Times"/>
                <a:cs typeface="Times"/>
              </a:rPr>
              <a:t> (3rd edition). </a:t>
            </a:r>
            <a:r>
              <a:rPr lang="en-US" altLang="ja-JP" sz="2000" dirty="0" smtClean="0">
                <a:latin typeface="Times"/>
                <a:cs typeface="Times"/>
              </a:rPr>
              <a:t>Oxford</a:t>
            </a:r>
            <a:r>
              <a:rPr lang="en-US" altLang="ja-JP" sz="2000" dirty="0">
                <a:latin typeface="Times"/>
                <a:cs typeface="Times"/>
              </a:rPr>
              <a:t>: Oxford University Press. </a:t>
            </a:r>
            <a:endParaRPr lang="ja-JP" altLang="ja-JP" sz="2000" dirty="0">
              <a:latin typeface="Times"/>
              <a:cs typeface="Times"/>
            </a:endParaRPr>
          </a:p>
          <a:p>
            <a:r>
              <a:rPr lang="en-US" altLang="ja-JP" sz="2000" dirty="0">
                <a:latin typeface="Times"/>
                <a:cs typeface="Times"/>
              </a:rPr>
              <a:t>Milles, G. E. (2003). </a:t>
            </a:r>
            <a:r>
              <a:rPr lang="en-US" altLang="ja-JP" sz="2000" i="1" dirty="0">
                <a:latin typeface="Times"/>
                <a:cs typeface="Times"/>
              </a:rPr>
              <a:t>Action research: A guide for the teacher researcher</a:t>
            </a:r>
            <a:r>
              <a:rPr lang="en-US" altLang="ja-JP" sz="2000" dirty="0">
                <a:latin typeface="Times"/>
                <a:cs typeface="Times"/>
              </a:rPr>
              <a:t> (2nd edition). </a:t>
            </a:r>
            <a:r>
              <a:rPr lang="en-US" altLang="ja-JP" sz="2000" dirty="0" smtClean="0">
                <a:latin typeface="Times"/>
                <a:cs typeface="Times"/>
              </a:rPr>
              <a:t>Upper </a:t>
            </a:r>
            <a:r>
              <a:rPr lang="en-US" altLang="ja-JP" sz="2000" dirty="0">
                <a:latin typeface="Times"/>
                <a:cs typeface="Times"/>
              </a:rPr>
              <a:t>Saddle River, NJ: </a:t>
            </a:r>
            <a:r>
              <a:rPr lang="en-US" altLang="ja-JP" sz="2000" dirty="0" err="1">
                <a:latin typeface="Times"/>
                <a:cs typeface="Times"/>
              </a:rPr>
              <a:t>Peason</a:t>
            </a:r>
            <a:r>
              <a:rPr lang="en-US" altLang="ja-JP" sz="2000" dirty="0">
                <a:latin typeface="Times"/>
                <a:cs typeface="Times"/>
              </a:rPr>
              <a:t> Education, Inc. </a:t>
            </a:r>
            <a:endParaRPr lang="ja-JP" altLang="ja-JP" sz="2000" dirty="0">
              <a:latin typeface="Times"/>
              <a:cs typeface="Times"/>
            </a:endParaRPr>
          </a:p>
          <a:p>
            <a:r>
              <a:rPr lang="en-US" altLang="ja-JP" sz="2000" dirty="0" err="1">
                <a:latin typeface="Times"/>
                <a:cs typeface="Times"/>
              </a:rPr>
              <a:t>Murphey</a:t>
            </a:r>
            <a:r>
              <a:rPr lang="en-US" altLang="ja-JP" sz="2000" dirty="0">
                <a:latin typeface="Times"/>
                <a:cs typeface="Times"/>
              </a:rPr>
              <a:t>, T., &amp; Sato, K. (Eds.). (2005). </a:t>
            </a:r>
            <a:r>
              <a:rPr lang="en-US" altLang="ja-JP" sz="2000" i="1" dirty="0">
                <a:latin typeface="Times"/>
                <a:cs typeface="Times"/>
              </a:rPr>
              <a:t>Communities of </a:t>
            </a:r>
            <a:r>
              <a:rPr lang="en-US" altLang="ja-JP" sz="2000" i="1" dirty="0" smtClean="0">
                <a:latin typeface="Times"/>
                <a:cs typeface="Times"/>
              </a:rPr>
              <a:t>Supportive</a:t>
            </a:r>
            <a:r>
              <a:rPr lang="en-US" altLang="ja-JP" sz="2000" dirty="0">
                <a:latin typeface="Times"/>
                <a:cs typeface="Times"/>
              </a:rPr>
              <a:t> </a:t>
            </a:r>
            <a:r>
              <a:rPr lang="en-US" altLang="ja-JP" sz="2000" i="1" dirty="0" smtClean="0">
                <a:latin typeface="Times"/>
                <a:cs typeface="Times"/>
              </a:rPr>
              <a:t>Professionals</a:t>
            </a:r>
            <a:r>
              <a:rPr lang="en-US" altLang="ja-JP" sz="2000" i="1" dirty="0">
                <a:latin typeface="Times"/>
                <a:cs typeface="Times"/>
              </a:rPr>
              <a:t>. </a:t>
            </a:r>
            <a:r>
              <a:rPr lang="en-US" altLang="ja-JP" sz="2000" dirty="0">
                <a:latin typeface="Times"/>
                <a:cs typeface="Times"/>
              </a:rPr>
              <a:t>Alexandria, VA: TESOL Inc.</a:t>
            </a:r>
            <a:endParaRPr lang="ja-JP" altLang="ja-JP" sz="2000" dirty="0">
              <a:latin typeface="Times"/>
              <a:cs typeface="Times"/>
            </a:endParaRPr>
          </a:p>
          <a:p>
            <a:r>
              <a:rPr lang="en-US" altLang="ja-JP" sz="2000" dirty="0">
                <a:latin typeface="Times"/>
                <a:cs typeface="Times"/>
              </a:rPr>
              <a:t>Sato, K. (2003). Starting a local teacher study group. In T. </a:t>
            </a:r>
            <a:r>
              <a:rPr lang="en-US" altLang="ja-JP" sz="2000" dirty="0" err="1">
                <a:latin typeface="Times"/>
                <a:cs typeface="Times"/>
              </a:rPr>
              <a:t>Murphey</a:t>
            </a:r>
            <a:r>
              <a:rPr lang="en-US" altLang="ja-JP" sz="2000" dirty="0">
                <a:latin typeface="Times"/>
                <a:cs typeface="Times"/>
              </a:rPr>
              <a:t> (Ed.), </a:t>
            </a:r>
            <a:r>
              <a:rPr lang="en-US" altLang="ja-JP" sz="2000" i="1" dirty="0" smtClean="0">
                <a:latin typeface="Times"/>
                <a:cs typeface="Times"/>
              </a:rPr>
              <a:t>Extending </a:t>
            </a:r>
            <a:r>
              <a:rPr lang="en-US" altLang="ja-JP" sz="2000" i="1" dirty="0">
                <a:latin typeface="Times"/>
                <a:cs typeface="Times"/>
              </a:rPr>
              <a:t>professional Contributions</a:t>
            </a:r>
            <a:r>
              <a:rPr lang="en-US" altLang="ja-JP" sz="2000" dirty="0">
                <a:latin typeface="Times"/>
                <a:cs typeface="Times"/>
              </a:rPr>
              <a:t> (pp. 97-104). Alexandria, VA: </a:t>
            </a:r>
            <a:r>
              <a:rPr lang="en-US" altLang="ja-JP" sz="2000" dirty="0" smtClean="0">
                <a:latin typeface="Times"/>
                <a:cs typeface="Times"/>
              </a:rPr>
              <a:t>TESOL </a:t>
            </a:r>
            <a:r>
              <a:rPr lang="en-US" altLang="ja-JP" sz="2000" dirty="0">
                <a:latin typeface="Times"/>
                <a:cs typeface="Times"/>
              </a:rPr>
              <a:t>Inc.</a:t>
            </a:r>
            <a:endParaRPr lang="ja-JP" altLang="ja-JP" sz="2000" dirty="0">
              <a:latin typeface="Times"/>
              <a:cs typeface="Times"/>
            </a:endParaRPr>
          </a:p>
          <a:p>
            <a:r>
              <a:rPr lang="en-US" altLang="ja-JP" sz="2000" dirty="0">
                <a:latin typeface="Times"/>
                <a:cs typeface="Times"/>
              </a:rPr>
              <a:t>Sato, K., &amp; </a:t>
            </a:r>
            <a:r>
              <a:rPr lang="en-US" altLang="ja-JP" sz="2000" dirty="0" err="1">
                <a:latin typeface="Times"/>
                <a:cs typeface="Times"/>
              </a:rPr>
              <a:t>Kleinsasser</a:t>
            </a:r>
            <a:r>
              <a:rPr lang="en-US" altLang="ja-JP" sz="2000" dirty="0">
                <a:latin typeface="Times"/>
                <a:cs typeface="Times"/>
              </a:rPr>
              <a:t>, R. C (2004). Beliefs, practices, and interactions of teachers in </a:t>
            </a:r>
            <a:r>
              <a:rPr lang="en-US" altLang="ja-JP" sz="2000" dirty="0" smtClean="0">
                <a:latin typeface="Times"/>
                <a:cs typeface="Times"/>
              </a:rPr>
              <a:t>Japanese </a:t>
            </a:r>
            <a:r>
              <a:rPr lang="en-US" altLang="ja-JP" sz="2000" dirty="0">
                <a:latin typeface="Times"/>
                <a:cs typeface="Times"/>
              </a:rPr>
              <a:t>high school English department. </a:t>
            </a:r>
            <a:r>
              <a:rPr lang="en-US" altLang="ja-JP" sz="2000" i="1" dirty="0">
                <a:latin typeface="Times"/>
                <a:cs typeface="Times"/>
              </a:rPr>
              <a:t>Teaching and </a:t>
            </a:r>
            <a:r>
              <a:rPr lang="en-US" altLang="ja-JP" sz="2000" i="1" dirty="0" smtClean="0">
                <a:latin typeface="Times"/>
                <a:cs typeface="Times"/>
              </a:rPr>
              <a:t>Teacher</a:t>
            </a:r>
            <a:r>
              <a:rPr lang="en-US" altLang="ja-JP" sz="2000" dirty="0">
                <a:latin typeface="Times"/>
                <a:cs typeface="Times"/>
              </a:rPr>
              <a:t> </a:t>
            </a:r>
            <a:r>
              <a:rPr lang="en-US" altLang="ja-JP" sz="2000" i="1" dirty="0" smtClean="0">
                <a:latin typeface="Times"/>
                <a:cs typeface="Times"/>
              </a:rPr>
              <a:t>Education</a:t>
            </a:r>
            <a:r>
              <a:rPr lang="en-US" altLang="ja-JP" sz="2000" i="1" dirty="0">
                <a:latin typeface="Times"/>
                <a:cs typeface="Times"/>
              </a:rPr>
              <a:t>, 20</a:t>
            </a:r>
            <a:r>
              <a:rPr lang="en-US" altLang="ja-JP" sz="2000" dirty="0">
                <a:latin typeface="Times"/>
                <a:cs typeface="Times"/>
              </a:rPr>
              <a:t>, 797-816.</a:t>
            </a:r>
            <a:endParaRPr lang="ja-JP" altLang="ja-JP" sz="2000" dirty="0">
              <a:latin typeface="Times"/>
              <a:cs typeface="Times"/>
            </a:endParaRPr>
          </a:p>
          <a:p>
            <a:endParaRPr kumimoji="1" lang="ja-JP" altLang="en-US" sz="2000" dirty="0">
              <a:latin typeface="Times"/>
              <a:cs typeface="Times"/>
            </a:endParaRPr>
          </a:p>
        </p:txBody>
      </p:sp>
    </p:spTree>
    <p:extLst>
      <p:ext uri="{BB962C8B-B14F-4D97-AF65-F5344CB8AC3E}">
        <p14:creationId xmlns:p14="http://schemas.microsoft.com/office/powerpoint/2010/main" val="12547854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ja-JP" dirty="0">
                <a:latin typeface="Times" charset="0"/>
              </a:rPr>
              <a:t>A Spiral Process</a:t>
            </a:r>
            <a:endParaRPr lang="en-US" altLang="ja-JP" dirty="0"/>
          </a:p>
        </p:txBody>
      </p:sp>
      <p:sp>
        <p:nvSpPr>
          <p:cNvPr id="176131" name="Rectangle 3"/>
          <p:cNvSpPr>
            <a:spLocks noGrp="1" noChangeArrowheads="1"/>
          </p:cNvSpPr>
          <p:nvPr>
            <p:ph type="body" idx="1"/>
          </p:nvPr>
        </p:nvSpPr>
        <p:spPr/>
        <p:txBody>
          <a:bodyPr/>
          <a:lstStyle/>
          <a:p>
            <a:pPr marL="609600" indent="-609600">
              <a:buFontTx/>
              <a:buAutoNum type="arabicParenBoth"/>
            </a:pPr>
            <a:r>
              <a:rPr lang="en-US" altLang="ja-JP">
                <a:latin typeface="Times" charset="0"/>
              </a:rPr>
              <a:t>Plan</a:t>
            </a:r>
          </a:p>
          <a:p>
            <a:pPr marL="609600" indent="-609600">
              <a:buFont typeface="Arial" charset="0"/>
              <a:buNone/>
            </a:pPr>
            <a:r>
              <a:rPr lang="en-US" altLang="ja-JP">
                <a:latin typeface="Times" charset="0"/>
              </a:rPr>
              <a:t>(2) Act</a:t>
            </a:r>
          </a:p>
          <a:p>
            <a:pPr marL="609600" indent="-609600">
              <a:buFontTx/>
              <a:buNone/>
            </a:pPr>
            <a:r>
              <a:rPr lang="en-US" altLang="ja-JP">
                <a:latin typeface="Times" charset="0"/>
              </a:rPr>
              <a:t>(3) Observe</a:t>
            </a:r>
          </a:p>
          <a:p>
            <a:pPr marL="609600" indent="-609600">
              <a:buFontTx/>
              <a:buNone/>
            </a:pPr>
            <a:r>
              <a:rPr lang="en-US" altLang="ja-JP">
                <a:latin typeface="Times" charset="0"/>
              </a:rPr>
              <a:t>(4) Reflect</a:t>
            </a:r>
          </a:p>
          <a:p>
            <a:pPr marL="609600" indent="-609600">
              <a:buFontTx/>
              <a:buNone/>
            </a:pPr>
            <a:r>
              <a:rPr lang="en-US" altLang="ja-JP">
                <a:latin typeface="Times" charset="0"/>
              </a:rPr>
              <a:t>     (Kemmis &amp; McTaggart, 1988)</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References</a:t>
            </a:r>
            <a:endParaRPr kumimoji="1" lang="ja-JP" altLang="en-US" dirty="0"/>
          </a:p>
        </p:txBody>
      </p:sp>
      <p:sp>
        <p:nvSpPr>
          <p:cNvPr id="3" name="コンテンツ プレースホルダー 2"/>
          <p:cNvSpPr>
            <a:spLocks noGrp="1"/>
          </p:cNvSpPr>
          <p:nvPr>
            <p:ph idx="1"/>
          </p:nvPr>
        </p:nvSpPr>
        <p:spPr/>
        <p:txBody>
          <a:bodyPr/>
          <a:lstStyle/>
          <a:p>
            <a:r>
              <a:rPr lang="en-US" altLang="ja-JP" sz="2000" dirty="0">
                <a:latin typeface="Times"/>
                <a:cs typeface="Times"/>
              </a:rPr>
              <a:t>Sato, K., &amp; Takahashi, K. (2008). Curriculum revitalization in a </a:t>
            </a:r>
            <a:r>
              <a:rPr lang="en-US" altLang="ja-JP" sz="2000" dirty="0" smtClean="0">
                <a:latin typeface="Times"/>
                <a:cs typeface="Times"/>
              </a:rPr>
              <a:t>Japanese</a:t>
            </a:r>
            <a:r>
              <a:rPr lang="en-US" altLang="ja-JP" sz="2000" dirty="0">
                <a:latin typeface="Times"/>
                <a:cs typeface="Times"/>
              </a:rPr>
              <a:t> </a:t>
            </a:r>
            <a:r>
              <a:rPr lang="en-US" altLang="ja-JP" sz="2000" dirty="0" smtClean="0">
                <a:latin typeface="Times"/>
                <a:cs typeface="Times"/>
              </a:rPr>
              <a:t>high </a:t>
            </a:r>
            <a:r>
              <a:rPr lang="en-US" altLang="ja-JP" sz="2000" dirty="0">
                <a:latin typeface="Times"/>
                <a:cs typeface="Times"/>
              </a:rPr>
              <a:t>school through teacher collaboration. In D. Hayes &amp; J. </a:t>
            </a:r>
            <a:r>
              <a:rPr lang="en-US" altLang="ja-JP" sz="2000" dirty="0" smtClean="0">
                <a:latin typeface="Times"/>
                <a:cs typeface="Times"/>
              </a:rPr>
              <a:t>Sharkey </a:t>
            </a:r>
            <a:r>
              <a:rPr lang="en-US" altLang="ja-JP" sz="2000" dirty="0">
                <a:latin typeface="Times"/>
                <a:cs typeface="Times"/>
              </a:rPr>
              <a:t>(Eds.), </a:t>
            </a:r>
            <a:r>
              <a:rPr lang="en-US" altLang="ja-JP" sz="2000" i="1" dirty="0">
                <a:latin typeface="Times"/>
                <a:cs typeface="Times"/>
              </a:rPr>
              <a:t>Revitalizing a program for school-age learners through </a:t>
            </a:r>
            <a:r>
              <a:rPr lang="en-US" altLang="ja-JP" sz="2000" i="1" dirty="0" smtClean="0">
                <a:latin typeface="Times"/>
                <a:cs typeface="Times"/>
              </a:rPr>
              <a:t>curricular</a:t>
            </a:r>
            <a:r>
              <a:rPr lang="en-US" altLang="ja-JP" sz="2000" dirty="0">
                <a:latin typeface="Times"/>
                <a:cs typeface="Times"/>
              </a:rPr>
              <a:t> </a:t>
            </a:r>
            <a:r>
              <a:rPr lang="en-US" altLang="ja-JP" sz="2000" i="1" dirty="0" smtClean="0">
                <a:latin typeface="Times"/>
                <a:cs typeface="Times"/>
              </a:rPr>
              <a:t>innovation </a:t>
            </a:r>
            <a:r>
              <a:rPr lang="en-US" altLang="ja-JP" sz="2000" dirty="0" smtClean="0">
                <a:latin typeface="Times"/>
                <a:cs typeface="Times"/>
              </a:rPr>
              <a:t>(pp. </a:t>
            </a:r>
            <a:r>
              <a:rPr lang="en-US" altLang="ja-JP" sz="2000" smtClean="0">
                <a:latin typeface="Times"/>
                <a:cs typeface="Times"/>
              </a:rPr>
              <a:t>205-237)</a:t>
            </a:r>
            <a:r>
              <a:rPr lang="en-US" altLang="ja-JP" sz="2000" dirty="0">
                <a:latin typeface="Times"/>
                <a:cs typeface="Times"/>
              </a:rPr>
              <a:t>. </a:t>
            </a:r>
            <a:r>
              <a:rPr lang="en-US" altLang="ja-JP" sz="2000" dirty="0" smtClean="0">
                <a:latin typeface="Times"/>
                <a:cs typeface="Times"/>
              </a:rPr>
              <a:t>Alexandria</a:t>
            </a:r>
            <a:r>
              <a:rPr lang="en-US" altLang="ja-JP" sz="2000" dirty="0">
                <a:latin typeface="Times"/>
                <a:cs typeface="Times"/>
              </a:rPr>
              <a:t>, VA: TESOL, Inc.</a:t>
            </a:r>
            <a:endParaRPr lang="ja-JP" altLang="ja-JP" sz="2000" dirty="0">
              <a:latin typeface="Times"/>
              <a:cs typeface="Times"/>
            </a:endParaRPr>
          </a:p>
          <a:p>
            <a:r>
              <a:rPr lang="en-US" altLang="ja-JP" sz="2000" dirty="0" err="1">
                <a:latin typeface="Times"/>
                <a:cs typeface="Times"/>
              </a:rPr>
              <a:t>Zeichner</a:t>
            </a:r>
            <a:r>
              <a:rPr lang="en-US" altLang="ja-JP" sz="2000" dirty="0">
                <a:latin typeface="Times"/>
                <a:cs typeface="Times"/>
              </a:rPr>
              <a:t>, K.M., &amp; </a:t>
            </a:r>
            <a:r>
              <a:rPr lang="en-US" altLang="ja-JP" sz="2000" dirty="0" err="1">
                <a:latin typeface="Times"/>
                <a:cs typeface="Times"/>
              </a:rPr>
              <a:t>Noffke</a:t>
            </a:r>
            <a:r>
              <a:rPr lang="en-US" altLang="ja-JP" sz="2000" dirty="0">
                <a:latin typeface="Times"/>
                <a:cs typeface="Times"/>
              </a:rPr>
              <a:t>, S.E. (2001). Practitioner research. In </a:t>
            </a:r>
            <a:r>
              <a:rPr lang="en-US" altLang="ja-JP" sz="2000" dirty="0" smtClean="0">
                <a:latin typeface="Times"/>
                <a:cs typeface="Times"/>
              </a:rPr>
              <a:t>V.</a:t>
            </a:r>
            <a:r>
              <a:rPr lang="en-US" altLang="ja-JP" sz="2000" dirty="0">
                <a:latin typeface="Times"/>
                <a:cs typeface="Times"/>
              </a:rPr>
              <a:t> </a:t>
            </a:r>
            <a:r>
              <a:rPr lang="en-US" altLang="ja-JP" sz="2000" dirty="0" smtClean="0">
                <a:latin typeface="Times"/>
                <a:cs typeface="Times"/>
              </a:rPr>
              <a:t>Richardson </a:t>
            </a:r>
            <a:r>
              <a:rPr lang="en-US" altLang="ja-JP" sz="2000" dirty="0">
                <a:latin typeface="Times"/>
                <a:cs typeface="Times"/>
              </a:rPr>
              <a:t>(Ed.), </a:t>
            </a:r>
            <a:r>
              <a:rPr lang="en-US" altLang="ja-JP" sz="2000" i="1" dirty="0">
                <a:latin typeface="Times"/>
                <a:cs typeface="Times"/>
              </a:rPr>
              <a:t>Handbook of research of teaching</a:t>
            </a:r>
            <a:r>
              <a:rPr lang="en-US" altLang="ja-JP" sz="2000" dirty="0">
                <a:latin typeface="Times"/>
                <a:cs typeface="Times"/>
              </a:rPr>
              <a:t> (Fourth edition</a:t>
            </a:r>
            <a:r>
              <a:rPr lang="en-US" altLang="ja-JP" sz="2000" dirty="0" smtClean="0">
                <a:latin typeface="Times"/>
                <a:cs typeface="Times"/>
              </a:rPr>
              <a:t>)(</a:t>
            </a:r>
            <a:r>
              <a:rPr lang="en-US" altLang="ja-JP" sz="2000" dirty="0">
                <a:latin typeface="Times"/>
                <a:cs typeface="Times"/>
              </a:rPr>
              <a:t>pp. 298-330). Washington, D.C: American Educational Research </a:t>
            </a:r>
            <a:r>
              <a:rPr lang="en-US" altLang="ja-JP" sz="2000" dirty="0" smtClean="0">
                <a:latin typeface="Times"/>
                <a:cs typeface="Times"/>
              </a:rPr>
              <a:t> </a:t>
            </a:r>
            <a:r>
              <a:rPr lang="en-US" altLang="ja-JP" sz="2000" dirty="0">
                <a:latin typeface="Times"/>
                <a:cs typeface="Times"/>
              </a:rPr>
              <a:t>Association.</a:t>
            </a:r>
            <a:endParaRPr lang="ja-JP" altLang="ja-JP" sz="2000" dirty="0">
              <a:latin typeface="Times"/>
              <a:cs typeface="Times"/>
            </a:endParaRPr>
          </a:p>
          <a:p>
            <a:endParaRPr kumimoji="1" lang="ja-JP" altLang="en-US" sz="2000" dirty="0">
              <a:latin typeface="Times"/>
              <a:cs typeface="Times"/>
            </a:endParaRPr>
          </a:p>
        </p:txBody>
      </p:sp>
    </p:spTree>
    <p:extLst>
      <p:ext uri="{BB962C8B-B14F-4D97-AF65-F5344CB8AC3E}">
        <p14:creationId xmlns:p14="http://schemas.microsoft.com/office/powerpoint/2010/main" val="518614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ja-JP" dirty="0">
                <a:latin typeface="Times" charset="0"/>
              </a:rPr>
              <a:t>Shift Toward Critical and Collaborative AR</a:t>
            </a:r>
            <a:endParaRPr lang="en-US" altLang="ja-JP" dirty="0"/>
          </a:p>
        </p:txBody>
      </p:sp>
      <p:sp>
        <p:nvSpPr>
          <p:cNvPr id="174083" name="Rectangle 3"/>
          <p:cNvSpPr>
            <a:spLocks noGrp="1" noChangeArrowheads="1"/>
          </p:cNvSpPr>
          <p:nvPr>
            <p:ph type="body" idx="1"/>
          </p:nvPr>
        </p:nvSpPr>
        <p:spPr/>
        <p:txBody>
          <a:bodyPr/>
          <a:lstStyle/>
          <a:p>
            <a:pPr>
              <a:buFontTx/>
              <a:buNone/>
            </a:pPr>
            <a:r>
              <a:rPr lang="en-US" altLang="ja-JP" dirty="0">
                <a:latin typeface="Times" charset="0"/>
              </a:rPr>
              <a:t>   Burns (2005) argues for the shift from individualistic approach to critical/collaborative one to describe </a:t>
            </a:r>
            <a:r>
              <a:rPr lang="ja-JP" altLang="en-US" dirty="0">
                <a:latin typeface="Times" charset="0"/>
              </a:rPr>
              <a:t>“</a:t>
            </a:r>
            <a:r>
              <a:rPr lang="en-US" altLang="ja-JP" dirty="0">
                <a:latin typeface="Times" charset="0"/>
              </a:rPr>
              <a:t>how AR can be integrated into ongoing collaborative teacher development processes that can create the conditions to support and influence institutional change</a:t>
            </a:r>
            <a:r>
              <a:rPr lang="ja-JP" altLang="en-US" dirty="0">
                <a:latin typeface="Times" charset="0"/>
              </a:rPr>
              <a:t>”</a:t>
            </a:r>
            <a:r>
              <a:rPr lang="en-US" altLang="ja-JP" dirty="0">
                <a:latin typeface="Times" charset="0"/>
              </a:rPr>
              <a:t> (Burns, 2005, p. 247)</a:t>
            </a:r>
          </a:p>
        </p:txBody>
      </p:sp>
    </p:spTree>
    <p:extLst>
      <p:ext uri="{BB962C8B-B14F-4D97-AF65-F5344CB8AC3E}">
        <p14:creationId xmlns:p14="http://schemas.microsoft.com/office/powerpoint/2010/main" val="37188666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ja-JP">
                <a:latin typeface="Times" charset="0"/>
              </a:rPr>
              <a:t>Research Issue</a:t>
            </a:r>
            <a:endParaRPr lang="en-US" altLang="ja-JP"/>
          </a:p>
        </p:txBody>
      </p:sp>
      <p:sp>
        <p:nvSpPr>
          <p:cNvPr id="173059" name="Rectangle 3"/>
          <p:cNvSpPr>
            <a:spLocks noGrp="1" noChangeArrowheads="1"/>
          </p:cNvSpPr>
          <p:nvPr>
            <p:ph type="body" idx="1"/>
          </p:nvPr>
        </p:nvSpPr>
        <p:spPr/>
        <p:txBody>
          <a:bodyPr/>
          <a:lstStyle/>
          <a:p>
            <a:pPr>
              <a:buFontTx/>
              <a:buNone/>
            </a:pPr>
            <a:r>
              <a:rPr lang="en-US" altLang="ja-JP">
                <a:latin typeface="Times" charset="0"/>
              </a:rPr>
              <a:t>  </a:t>
            </a:r>
            <a:r>
              <a:rPr lang="ja-JP" altLang="en-US">
                <a:latin typeface="Times" charset="0"/>
              </a:rPr>
              <a:t>“</a:t>
            </a:r>
            <a:r>
              <a:rPr lang="en-US" altLang="ja-JP">
                <a:latin typeface="Times" charset="0"/>
              </a:rPr>
              <a:t>Published studies of AR in ELT are still relatively small in number</a:t>
            </a:r>
            <a:r>
              <a:rPr lang="ja-JP" altLang="en-US">
                <a:latin typeface="Times" charset="0"/>
              </a:rPr>
              <a:t>”</a:t>
            </a:r>
            <a:r>
              <a:rPr lang="en-US" altLang="ja-JP">
                <a:latin typeface="Times" charset="0"/>
              </a:rPr>
              <a:t> and few were reported </a:t>
            </a:r>
            <a:r>
              <a:rPr lang="ja-JP" altLang="en-US">
                <a:latin typeface="Times" charset="0"/>
              </a:rPr>
              <a:t>“</a:t>
            </a:r>
            <a:r>
              <a:rPr lang="en-US" altLang="ja-JP">
                <a:latin typeface="Times" charset="0"/>
              </a:rPr>
              <a:t>by teachers of AR conducted for their own professional development within a larger collaborative grouping</a:t>
            </a:r>
            <a:r>
              <a:rPr lang="ja-JP" altLang="en-US">
                <a:latin typeface="Times" charset="0"/>
              </a:rPr>
              <a:t>”</a:t>
            </a:r>
            <a:r>
              <a:rPr lang="en-US" altLang="ja-JP">
                <a:latin typeface="Times" charset="0"/>
              </a:rPr>
              <a:t> (Burns, 2005, p. 248)</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ja-JP" dirty="0">
                <a:latin typeface="Times" charset="0"/>
              </a:rPr>
              <a:t>Research Questions</a:t>
            </a:r>
            <a:endParaRPr lang="en-US" altLang="ja-JP" dirty="0"/>
          </a:p>
        </p:txBody>
      </p:sp>
      <p:sp>
        <p:nvSpPr>
          <p:cNvPr id="175107" name="Rectangle 3"/>
          <p:cNvSpPr>
            <a:spLocks noGrp="1" noChangeArrowheads="1"/>
          </p:cNvSpPr>
          <p:nvPr>
            <p:ph type="body" idx="1"/>
          </p:nvPr>
        </p:nvSpPr>
        <p:spPr/>
        <p:txBody>
          <a:bodyPr/>
          <a:lstStyle/>
          <a:p>
            <a:pPr marL="0" lvl="0" indent="0">
              <a:buNone/>
            </a:pPr>
            <a:r>
              <a:rPr lang="en-US" altLang="ja-JP" sz="2800" dirty="0" smtClean="0">
                <a:latin typeface="Times"/>
                <a:cs typeface="Times"/>
              </a:rPr>
              <a:t>(1)How do </a:t>
            </a:r>
            <a:r>
              <a:rPr lang="en-US" altLang="ja-JP" sz="2800" dirty="0">
                <a:latin typeface="Times"/>
                <a:cs typeface="Times"/>
              </a:rPr>
              <a:t>teachers communicate and collaborate for the </a:t>
            </a:r>
            <a:r>
              <a:rPr lang="en-US" altLang="ja-JP" sz="2800" dirty="0" smtClean="0">
                <a:latin typeface="Times"/>
                <a:cs typeface="Times"/>
              </a:rPr>
              <a:t>TBLT</a:t>
            </a:r>
            <a:r>
              <a:rPr lang="ja-JP" altLang="en-US" sz="2800" dirty="0" smtClean="0">
                <a:latin typeface="Times"/>
                <a:cs typeface="Times"/>
              </a:rPr>
              <a:t> </a:t>
            </a:r>
            <a:r>
              <a:rPr lang="en-US" altLang="ja-JP" sz="2800" dirty="0" smtClean="0">
                <a:latin typeface="Times"/>
                <a:cs typeface="Times"/>
              </a:rPr>
              <a:t>curriculum </a:t>
            </a:r>
            <a:r>
              <a:rPr lang="en-US" altLang="ja-JP" sz="2800" dirty="0">
                <a:latin typeface="Times"/>
                <a:cs typeface="Times"/>
              </a:rPr>
              <a:t>reform project?</a:t>
            </a:r>
            <a:endParaRPr lang="ja-JP" altLang="ja-JP" sz="2800" dirty="0">
              <a:latin typeface="Times"/>
              <a:cs typeface="Times"/>
            </a:endParaRPr>
          </a:p>
          <a:p>
            <a:pPr marL="0" lvl="0" indent="0">
              <a:buNone/>
            </a:pPr>
            <a:r>
              <a:rPr lang="en-US" altLang="ja-JP" sz="2800" dirty="0" smtClean="0">
                <a:latin typeface="Times"/>
                <a:cs typeface="Times"/>
              </a:rPr>
              <a:t>(2)How do </a:t>
            </a:r>
            <a:r>
              <a:rPr lang="en-US" altLang="ja-JP" sz="2800" dirty="0">
                <a:latin typeface="Times"/>
                <a:cs typeface="Times"/>
              </a:rPr>
              <a:t>students change their attitudes toward learning English and improve their ability through </a:t>
            </a:r>
            <a:r>
              <a:rPr lang="en-US" altLang="ja-JP" sz="2800" dirty="0" smtClean="0">
                <a:latin typeface="Times"/>
                <a:cs typeface="Times"/>
              </a:rPr>
              <a:t>the</a:t>
            </a:r>
            <a:r>
              <a:rPr lang="ja-JP" altLang="en-US" sz="2800" dirty="0" smtClean="0">
                <a:latin typeface="Times"/>
                <a:cs typeface="Times"/>
              </a:rPr>
              <a:t> </a:t>
            </a:r>
            <a:r>
              <a:rPr lang="en-US" altLang="ja-JP" sz="2800" dirty="0" smtClean="0">
                <a:latin typeface="Times"/>
                <a:cs typeface="Times"/>
              </a:rPr>
              <a:t>TBLT </a:t>
            </a:r>
            <a:r>
              <a:rPr lang="en-US" altLang="ja-JP" sz="2800" dirty="0">
                <a:latin typeface="Times"/>
                <a:cs typeface="Times"/>
              </a:rPr>
              <a:t>curriculum reform project?</a:t>
            </a:r>
            <a:endParaRPr lang="ja-JP" altLang="ja-JP" sz="2800" dirty="0">
              <a:latin typeface="Times"/>
              <a:cs typeface="Times"/>
            </a:endParaRPr>
          </a:p>
          <a:p>
            <a:pPr marL="0" lvl="0" indent="0">
              <a:buNone/>
            </a:pPr>
            <a:r>
              <a:rPr lang="en-US" altLang="ja-JP" sz="2800" dirty="0" smtClean="0">
                <a:latin typeface="Times"/>
                <a:cs typeface="Times"/>
              </a:rPr>
              <a:t>(3)What are </a:t>
            </a:r>
            <a:r>
              <a:rPr lang="en-US" altLang="ja-JP" sz="2800" dirty="0">
                <a:latin typeface="Times"/>
                <a:cs typeface="Times"/>
              </a:rPr>
              <a:t>the difficulties in implementing the </a:t>
            </a:r>
            <a:r>
              <a:rPr lang="en-US" altLang="ja-JP" sz="2800" dirty="0" err="1">
                <a:latin typeface="Times"/>
                <a:cs typeface="Times"/>
              </a:rPr>
              <a:t>schoolwide</a:t>
            </a:r>
            <a:r>
              <a:rPr lang="en-US" altLang="ja-JP" sz="2800" b="1" dirty="0">
                <a:latin typeface="Times"/>
                <a:cs typeface="Times"/>
              </a:rPr>
              <a:t> </a:t>
            </a:r>
            <a:r>
              <a:rPr lang="en-US" altLang="ja-JP" sz="2800" dirty="0" smtClean="0">
                <a:latin typeface="Times"/>
                <a:cs typeface="Times"/>
              </a:rPr>
              <a:t>TBLT</a:t>
            </a:r>
            <a:r>
              <a:rPr lang="ja-JP" altLang="en-US" sz="2800" b="1" dirty="0" smtClean="0">
                <a:latin typeface="Times"/>
                <a:cs typeface="Times"/>
              </a:rPr>
              <a:t> </a:t>
            </a:r>
            <a:r>
              <a:rPr lang="en-US" altLang="ja-JP" sz="2800" dirty="0" smtClean="0">
                <a:latin typeface="Times"/>
                <a:cs typeface="Times"/>
              </a:rPr>
              <a:t>curriculum </a:t>
            </a:r>
            <a:r>
              <a:rPr lang="en-US" altLang="ja-JP" sz="2800" dirty="0">
                <a:latin typeface="Times"/>
                <a:cs typeface="Times"/>
              </a:rPr>
              <a:t>reform project?</a:t>
            </a:r>
            <a:endParaRPr lang="ja-JP" altLang="ja-JP" sz="2800" dirty="0">
              <a:latin typeface="Times"/>
              <a:cs typeface="Times"/>
            </a:endParaRPr>
          </a:p>
          <a:p>
            <a:pPr marL="0" indent="0">
              <a:lnSpc>
                <a:spcPct val="90000"/>
              </a:lnSpc>
              <a:buNone/>
            </a:pPr>
            <a:endParaRPr lang="en-US" altLang="ja-JP"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ja-JP" dirty="0" smtClean="0">
                <a:latin typeface="Times" charset="0"/>
              </a:rPr>
              <a:t>Context</a:t>
            </a:r>
            <a:endParaRPr lang="en-US" altLang="ja-JP" dirty="0"/>
          </a:p>
        </p:txBody>
      </p:sp>
      <p:sp>
        <p:nvSpPr>
          <p:cNvPr id="177155" name="Rectangle 3"/>
          <p:cNvSpPr>
            <a:spLocks noGrp="1" noChangeArrowheads="1"/>
          </p:cNvSpPr>
          <p:nvPr>
            <p:ph type="body" idx="1"/>
          </p:nvPr>
        </p:nvSpPr>
        <p:spPr>
          <a:xfrm>
            <a:off x="755576" y="1700808"/>
            <a:ext cx="7772400" cy="4114800"/>
          </a:xfrm>
        </p:spPr>
        <p:txBody>
          <a:bodyPr/>
          <a:lstStyle/>
          <a:p>
            <a:pPr marL="609600" indent="-609600">
              <a:buFontTx/>
              <a:buAutoNum type="arabicParenBoth"/>
            </a:pPr>
            <a:r>
              <a:rPr lang="en-US" altLang="ja-JP" sz="2800" dirty="0" err="1">
                <a:latin typeface="Times"/>
                <a:cs typeface="Times"/>
              </a:rPr>
              <a:t>Kagamihara</a:t>
            </a:r>
            <a:r>
              <a:rPr lang="en-US" altLang="ja-JP" sz="2800" dirty="0">
                <a:latin typeface="Times"/>
                <a:cs typeface="Times"/>
              </a:rPr>
              <a:t> Senior High </a:t>
            </a:r>
            <a:r>
              <a:rPr lang="en-US" altLang="ja-JP" sz="2800" dirty="0" smtClean="0">
                <a:latin typeface="Times"/>
                <a:cs typeface="Times"/>
              </a:rPr>
              <a:t>School, a </a:t>
            </a:r>
            <a:r>
              <a:rPr lang="en-US" altLang="ja-JP" sz="2800" dirty="0">
                <a:latin typeface="Times"/>
                <a:cs typeface="Times"/>
              </a:rPr>
              <a:t>public school with three courses including general, math and science, and English courses. </a:t>
            </a:r>
            <a:endParaRPr lang="en-US" altLang="ja-JP" sz="2800" dirty="0" smtClean="0">
              <a:latin typeface="Times"/>
              <a:cs typeface="Times"/>
            </a:endParaRPr>
          </a:p>
          <a:p>
            <a:pPr marL="609600" indent="-609600">
              <a:buFont typeface="Arial" charset="0"/>
              <a:buAutoNum type="arabicParenBoth" startAt="2"/>
            </a:pPr>
            <a:r>
              <a:rPr lang="en-US" altLang="ja-JP" sz="2800" dirty="0" smtClean="0">
                <a:latin typeface="Times"/>
                <a:cs typeface="Times"/>
              </a:rPr>
              <a:t>at </a:t>
            </a:r>
            <a:r>
              <a:rPr lang="en-US" altLang="ja-JP" sz="2800" dirty="0">
                <a:latin typeface="Times"/>
                <a:cs typeface="Times"/>
              </a:rPr>
              <a:t>a lower intermediate </a:t>
            </a:r>
            <a:r>
              <a:rPr lang="en-US" altLang="ja-JP" sz="2800" dirty="0" smtClean="0">
                <a:latin typeface="Times"/>
                <a:cs typeface="Times"/>
              </a:rPr>
              <a:t>level</a:t>
            </a:r>
          </a:p>
          <a:p>
            <a:pPr marL="514350" indent="-514350">
              <a:buAutoNum type="arabicParenBoth" startAt="3"/>
            </a:pPr>
            <a:r>
              <a:rPr lang="en-US" altLang="ja-JP" sz="2800" dirty="0" smtClean="0">
                <a:latin typeface="Times"/>
                <a:cs typeface="Times"/>
              </a:rPr>
              <a:t> Teachers</a:t>
            </a:r>
            <a:r>
              <a:rPr lang="ja-JP" altLang="en-US" sz="2800" dirty="0" smtClean="0">
                <a:latin typeface="Times"/>
                <a:cs typeface="Times"/>
              </a:rPr>
              <a:t> </a:t>
            </a:r>
            <a:r>
              <a:rPr lang="en-US" altLang="ja-JP" sz="2800" dirty="0" smtClean="0">
                <a:latin typeface="Times"/>
                <a:cs typeface="Times"/>
              </a:rPr>
              <a:t>used</a:t>
            </a:r>
            <a:r>
              <a:rPr lang="ja-JP" altLang="en-US" sz="2800" dirty="0" smtClean="0">
                <a:latin typeface="Times"/>
                <a:cs typeface="Times"/>
              </a:rPr>
              <a:t> </a:t>
            </a:r>
            <a:r>
              <a:rPr lang="en-US" altLang="ja-JP" sz="2800" dirty="0" smtClean="0">
                <a:latin typeface="Times"/>
                <a:cs typeface="Times"/>
              </a:rPr>
              <a:t>to</a:t>
            </a:r>
            <a:r>
              <a:rPr lang="ja-JP" altLang="en-US" sz="2800" dirty="0" smtClean="0">
                <a:latin typeface="Times"/>
                <a:cs typeface="Times"/>
              </a:rPr>
              <a:t> </a:t>
            </a:r>
            <a:r>
              <a:rPr lang="en-US" altLang="ja-JP" sz="2800" dirty="0" smtClean="0">
                <a:latin typeface="Times"/>
                <a:cs typeface="Times"/>
              </a:rPr>
              <a:t>teach</a:t>
            </a:r>
            <a:r>
              <a:rPr lang="ja-JP" altLang="en-US" sz="2800" dirty="0" smtClean="0">
                <a:latin typeface="Times"/>
                <a:cs typeface="Times"/>
              </a:rPr>
              <a:t> </a:t>
            </a:r>
            <a:r>
              <a:rPr lang="en-US" altLang="ja-JP" sz="2800" dirty="0" smtClean="0">
                <a:latin typeface="Times"/>
                <a:cs typeface="Times"/>
              </a:rPr>
              <a:t>based</a:t>
            </a:r>
            <a:r>
              <a:rPr lang="ja-JP" altLang="en-US" sz="2800" dirty="0" smtClean="0">
                <a:latin typeface="Times"/>
                <a:cs typeface="Times"/>
              </a:rPr>
              <a:t> </a:t>
            </a:r>
            <a:r>
              <a:rPr lang="en-US" altLang="ja-JP" sz="2800" dirty="0" smtClean="0">
                <a:latin typeface="Times"/>
                <a:cs typeface="Times"/>
              </a:rPr>
              <a:t>on</a:t>
            </a:r>
            <a:r>
              <a:rPr lang="ja-JP" altLang="en-US" sz="2800" dirty="0" smtClean="0">
                <a:latin typeface="Times"/>
                <a:cs typeface="Times"/>
              </a:rPr>
              <a:t> </a:t>
            </a:r>
            <a:r>
              <a:rPr lang="en-US" altLang="ja-JP" sz="2800" dirty="0" smtClean="0">
                <a:latin typeface="Times"/>
                <a:cs typeface="Times"/>
              </a:rPr>
              <a:t>GTM.</a:t>
            </a:r>
          </a:p>
          <a:p>
            <a:pPr marL="609600" indent="-609600">
              <a:buFont typeface="Arial" charset="0"/>
              <a:buAutoNum type="arabicParenBoth" startAt="3"/>
            </a:pPr>
            <a:r>
              <a:rPr lang="en-US" altLang="ja-JP" sz="2800" dirty="0">
                <a:latin typeface="Times"/>
                <a:cs typeface="Times"/>
              </a:rPr>
              <a:t>T</a:t>
            </a:r>
            <a:r>
              <a:rPr lang="en-US" altLang="ja-JP" sz="2800" dirty="0" smtClean="0">
                <a:latin typeface="Times"/>
                <a:cs typeface="Times"/>
              </a:rPr>
              <a:t>op</a:t>
            </a:r>
            <a:r>
              <a:rPr lang="en-US" altLang="ja-JP" sz="2800" dirty="0">
                <a:latin typeface="Times"/>
                <a:cs typeface="Times"/>
              </a:rPr>
              <a:t>-down curriculum reform project started in 2008</a:t>
            </a:r>
            <a:r>
              <a:rPr lang="ja-JP" altLang="ja-JP" sz="2800" dirty="0">
                <a:latin typeface="Times"/>
                <a:cs typeface="Times"/>
              </a:rPr>
              <a:t> </a:t>
            </a:r>
            <a:endParaRPr lang="en-US" altLang="ja-JP" sz="2800" dirty="0" smtClean="0">
              <a:latin typeface="Times"/>
              <a:cs typeface="Times"/>
            </a:endParaRPr>
          </a:p>
          <a:p>
            <a:pPr marL="0" indent="0">
              <a:buNone/>
            </a:pPr>
            <a:r>
              <a:rPr lang="en-US" altLang="ja-JP" sz="2800" dirty="0" smtClean="0">
                <a:latin typeface="Times"/>
                <a:cs typeface="Times"/>
              </a:rPr>
              <a:t>(5)  became </a:t>
            </a:r>
            <a:r>
              <a:rPr lang="en-US" altLang="ja-JP" sz="2800" dirty="0">
                <a:latin typeface="Times"/>
                <a:cs typeface="Times"/>
              </a:rPr>
              <a:t>a prefectural project from 2009 to </a:t>
            </a:r>
            <a:r>
              <a:rPr lang="en-US" altLang="ja-JP" sz="2800" dirty="0" smtClean="0">
                <a:latin typeface="Times"/>
                <a:cs typeface="Times"/>
              </a:rPr>
              <a:t>2012</a:t>
            </a:r>
            <a:r>
              <a:rPr lang="ja-JP" altLang="ja-JP" sz="2800" dirty="0" smtClean="0">
                <a:latin typeface="Times"/>
                <a:cs typeface="Times"/>
              </a:rPr>
              <a:t> </a:t>
            </a:r>
            <a:endParaRPr lang="en-US" altLang="ja-JP" sz="2800" dirty="0" smtClean="0">
              <a:latin typeface="Times"/>
              <a:cs typeface="Time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bit">
  <a:themeElements>
    <a:clrScheme name="Orbit 1">
      <a:dk1>
        <a:srgbClr val="003300"/>
      </a:dk1>
      <a:lt1>
        <a:srgbClr val="FFFFFF"/>
      </a:lt1>
      <a:dk2>
        <a:srgbClr val="003300"/>
      </a:dk2>
      <a:lt2>
        <a:srgbClr val="808080"/>
      </a:lt2>
      <a:accent1>
        <a:srgbClr val="A6BF73"/>
      </a:accent1>
      <a:accent2>
        <a:srgbClr val="FFFFCC"/>
      </a:accent2>
      <a:accent3>
        <a:srgbClr val="FFFFFF"/>
      </a:accent3>
      <a:accent4>
        <a:srgbClr val="002A00"/>
      </a:accent4>
      <a:accent5>
        <a:srgbClr val="D0DCBC"/>
      </a:accent5>
      <a:accent6>
        <a:srgbClr val="E7E7B9"/>
      </a:accent6>
      <a:hlink>
        <a:srgbClr val="70AABF"/>
      </a:hlink>
      <a:folHlink>
        <a:srgbClr val="BF848A"/>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Time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Times" charset="0"/>
            <a:ea typeface="ＭＳ Ｐゴシック" charset="0"/>
            <a:cs typeface="ＭＳ Ｐゴシック" charset="0"/>
          </a:defRPr>
        </a:defPPr>
      </a:lstStyle>
    </a:lnDef>
  </a:objectDefaults>
  <a:extraClrSchemeLst>
    <a:extraClrScheme>
      <a:clrScheme name="Orbit 1">
        <a:dk1>
          <a:srgbClr val="003300"/>
        </a:dk1>
        <a:lt1>
          <a:srgbClr val="FFFFFF"/>
        </a:lt1>
        <a:dk2>
          <a:srgbClr val="003300"/>
        </a:dk2>
        <a:lt2>
          <a:srgbClr val="808080"/>
        </a:lt2>
        <a:accent1>
          <a:srgbClr val="A6BF73"/>
        </a:accent1>
        <a:accent2>
          <a:srgbClr val="FFFFCC"/>
        </a:accent2>
        <a:accent3>
          <a:srgbClr val="FFFFFF"/>
        </a:accent3>
        <a:accent4>
          <a:srgbClr val="002A00"/>
        </a:accent4>
        <a:accent5>
          <a:srgbClr val="D0DCBC"/>
        </a:accent5>
        <a:accent6>
          <a:srgbClr val="E7E7B9"/>
        </a:accent6>
        <a:hlink>
          <a:srgbClr val="70AABF"/>
        </a:hlink>
        <a:folHlink>
          <a:srgbClr val="BF84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Yoshi:Applications:Microsoft Office 2004:テンプレート:プレゼンテーション:デザイン:Orbit</Template>
  <TotalTime>1583</TotalTime>
  <Words>3978</Words>
  <Application>Microsoft Macintosh PowerPoint</Application>
  <PresentationFormat>画面に合わせる (4:3)</PresentationFormat>
  <Paragraphs>398</Paragraphs>
  <Slides>50</Slides>
  <Notes>11</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Orbit</vt:lpstr>
      <vt:lpstr>Implementing a TBLT Curriculum in a Japanese High School through Collaborative Action Research</vt:lpstr>
      <vt:lpstr>Introduction</vt:lpstr>
      <vt:lpstr>Introduction</vt:lpstr>
      <vt:lpstr>Definition of AR</vt:lpstr>
      <vt:lpstr>A Spiral Process</vt:lpstr>
      <vt:lpstr>Shift Toward Critical and Collaborative AR</vt:lpstr>
      <vt:lpstr>Research Issue</vt:lpstr>
      <vt:lpstr>Research Questions</vt:lpstr>
      <vt:lpstr>Context</vt:lpstr>
      <vt:lpstr>PowerPoint プレゼンテーション</vt:lpstr>
      <vt:lpstr>Participants</vt:lpstr>
      <vt:lpstr>TBLT Curriculum</vt:lpstr>
      <vt:lpstr>PowerPoint プレゼンテーション</vt:lpstr>
      <vt:lpstr>Goals of the English Curriculum </vt:lpstr>
      <vt:lpstr>　Assessment</vt:lpstr>
      <vt:lpstr>Mixed Methods</vt:lpstr>
      <vt:lpstr>PowerPoint プレゼンテーション</vt:lpstr>
      <vt:lpstr> Qualitative Results Year One  </vt:lpstr>
      <vt:lpstr> Qualitative Results Year One </vt:lpstr>
      <vt:lpstr>PowerPoint プレゼンテーション</vt:lpstr>
      <vt:lpstr>PowerPoint プレゼンテーション</vt:lpstr>
      <vt:lpstr> Qualitative Results Year One </vt:lpstr>
      <vt:lpstr> Qualitative Results Year One </vt:lpstr>
      <vt:lpstr>Qualitative Results Year Two</vt:lpstr>
      <vt:lpstr>PowerPoint プレゼンテーション</vt:lpstr>
      <vt:lpstr>Qualitative Results Year Two</vt:lpstr>
      <vt:lpstr>Qualitative Results Year Three</vt:lpstr>
      <vt:lpstr>Qualitative Results Year Three</vt:lpstr>
      <vt:lpstr>Summary of Qualitative Results</vt:lpstr>
      <vt:lpstr>Summary of Qualitative Results</vt:lpstr>
      <vt:lpstr>Quantitative Results</vt:lpstr>
      <vt:lpstr>Quantitative Results</vt:lpstr>
      <vt:lpstr>Quantitative Results</vt:lpstr>
      <vt:lpstr>Quantitative Results</vt:lpstr>
      <vt:lpstr>Quantitative Results</vt:lpstr>
      <vt:lpstr>Quantitative Results</vt:lpstr>
      <vt:lpstr>PowerPoint プレゼンテーション</vt:lpstr>
      <vt:lpstr>PowerPoint プレゼンテーション</vt:lpstr>
      <vt:lpstr>Interview Results After Five Years</vt:lpstr>
      <vt:lpstr>PowerPoint プレゼンテーション</vt:lpstr>
      <vt:lpstr>PowerPoint プレゼンテーション</vt:lpstr>
      <vt:lpstr>PowerPoint プレゼンテーション</vt:lpstr>
      <vt:lpstr>Discussion</vt:lpstr>
      <vt:lpstr>Discussion</vt:lpstr>
      <vt:lpstr>Discussion</vt:lpstr>
      <vt:lpstr>Discussion</vt:lpstr>
      <vt:lpstr>Conclusion</vt:lpstr>
      <vt:lpstr>References</vt:lpstr>
      <vt:lpstr>References</vt:lpstr>
      <vt:lpstr>References</vt:lpstr>
    </vt:vector>
  </TitlesOfParts>
  <Company>佐藤 一嘉</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Action Research</dc:title>
  <dc:creator>佐藤 一嘉</dc:creator>
  <cp:lastModifiedBy>佐藤 一嘉</cp:lastModifiedBy>
  <cp:revision>135</cp:revision>
  <dcterms:created xsi:type="dcterms:W3CDTF">2008-08-22T07:09:38Z</dcterms:created>
  <dcterms:modified xsi:type="dcterms:W3CDTF">2015-09-17T10:43:00Z</dcterms:modified>
</cp:coreProperties>
</file>